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8" r:id="rId2"/>
    <p:sldId id="476" r:id="rId3"/>
    <p:sldId id="504" r:id="rId4"/>
    <p:sldId id="505" r:id="rId5"/>
    <p:sldId id="519" r:id="rId6"/>
    <p:sldId id="572" r:id="rId7"/>
    <p:sldId id="493" r:id="rId8"/>
    <p:sldId id="525" r:id="rId9"/>
    <p:sldId id="529" r:id="rId10"/>
    <p:sldId id="573" r:id="rId11"/>
    <p:sldId id="531" r:id="rId12"/>
    <p:sldId id="532" r:id="rId13"/>
    <p:sldId id="546" r:id="rId14"/>
    <p:sldId id="533" r:id="rId15"/>
    <p:sldId id="514" r:id="rId16"/>
    <p:sldId id="534" r:id="rId17"/>
    <p:sldId id="563" r:id="rId18"/>
    <p:sldId id="564" r:id="rId19"/>
    <p:sldId id="536" r:id="rId20"/>
    <p:sldId id="565" r:id="rId21"/>
    <p:sldId id="528" r:id="rId22"/>
    <p:sldId id="530" r:id="rId23"/>
    <p:sldId id="526" r:id="rId24"/>
    <p:sldId id="550" r:id="rId25"/>
    <p:sldId id="551" r:id="rId26"/>
    <p:sldId id="556" r:id="rId27"/>
    <p:sldId id="555" r:id="rId28"/>
    <p:sldId id="552" r:id="rId29"/>
    <p:sldId id="553" r:id="rId30"/>
    <p:sldId id="557" r:id="rId31"/>
    <p:sldId id="560" r:id="rId32"/>
    <p:sldId id="561" r:id="rId33"/>
    <p:sldId id="566" r:id="rId34"/>
    <p:sldId id="567" r:id="rId35"/>
    <p:sldId id="562" r:id="rId36"/>
    <p:sldId id="570" r:id="rId37"/>
    <p:sldId id="571" r:id="rId38"/>
    <p:sldId id="521" r:id="rId39"/>
    <p:sldId id="535" r:id="rId40"/>
    <p:sldId id="489" r:id="rId41"/>
    <p:sldId id="554" r:id="rId42"/>
    <p:sldId id="527" r:id="rId43"/>
    <p:sldId id="522" r:id="rId44"/>
    <p:sldId id="548" r:id="rId45"/>
    <p:sldId id="537" r:id="rId46"/>
    <p:sldId id="538" r:id="rId47"/>
    <p:sldId id="558" r:id="rId48"/>
    <p:sldId id="539" r:id="rId49"/>
    <p:sldId id="559" r:id="rId50"/>
    <p:sldId id="540" r:id="rId51"/>
    <p:sldId id="541" r:id="rId52"/>
    <p:sldId id="543" r:id="rId53"/>
    <p:sldId id="542" r:id="rId54"/>
    <p:sldId id="544" r:id="rId55"/>
    <p:sldId id="568" r:id="rId56"/>
    <p:sldId id="569" r:id="rId57"/>
  </p:sldIdLst>
  <p:sldSz cx="9144000" cy="6858000" type="screen4x3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23"/>
    <a:srgbClr val="33FF00"/>
    <a:srgbClr val="A3F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0816" autoAdjust="0"/>
  </p:normalViewPr>
  <p:slideViewPr>
    <p:cSldViewPr snapToGrid="0" snapToObjects="1">
      <p:cViewPr varScale="1">
        <p:scale>
          <a:sx n="116" d="100"/>
          <a:sy n="116" d="100"/>
        </p:scale>
        <p:origin x="20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6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E7665-BAAC-42B1-B972-C861D7B9B2E6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FE06F-56D1-4639-A659-DFBB24AC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8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63FB922-F127-5E47-9B2E-CA730A74DCAB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way to prove “for all” claims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P(0)		Given</a:t>
            </a:r>
          </a:p>
          <a:p>
            <a:r>
              <a:rPr lang="en-US" dirty="0"/>
              <a:t>P(0</a:t>
            </a:r>
            <a:r>
              <a:rPr lang="en-US" baseline="0" dirty="0"/>
              <a:t>) -&gt; P(1) 	</a:t>
            </a:r>
            <a:r>
              <a:rPr lang="en-US" baseline="0" dirty="0" err="1"/>
              <a:t>Elim</a:t>
            </a:r>
            <a:r>
              <a:rPr lang="en-US" baseline="0" dirty="0"/>
              <a:t> </a:t>
            </a:r>
            <a:r>
              <a:rPr lang="en-US" baseline="0" dirty="0" err="1"/>
              <a:t>forall</a:t>
            </a:r>
            <a:endParaRPr lang="en-US" baseline="0" dirty="0"/>
          </a:p>
          <a:p>
            <a:r>
              <a:rPr lang="en-US" baseline="0" dirty="0"/>
              <a:t>P(1)		MP</a:t>
            </a:r>
          </a:p>
          <a:p>
            <a:r>
              <a:rPr lang="en-U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73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37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47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88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19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tags" Target="../tags/tag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tags" Target="../tags/tag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tags" Target="../tags/tag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tags" Target="../tags/tag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tags" Target="../tags/tag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3.xml"/><Relationship Id="rId7" Type="http://schemas.openxmlformats.org/officeDocument/2006/relationships/image" Target="NUL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notesSlide" Target="../notesSlides/notesSlide2.xm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tags" Target="../tags/tag4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9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3" Type="http://schemas.openxmlformats.org/officeDocument/2006/relationships/tags" Target="../tags/tag5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tags" Target="../tags/tag92.xml"/><Relationship Id="rId3" Type="http://schemas.openxmlformats.org/officeDocument/2006/relationships/tags" Target="../tags/tag7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tags" Target="../tags/tag94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10" Type="http://schemas.openxmlformats.org/officeDocument/2006/relationships/tags" Target="../tags/tag84.xml"/><Relationship Id="rId19" Type="http://schemas.openxmlformats.org/officeDocument/2006/relationships/tags" Target="../tags/tag93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tags" Target="../tags/tag12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00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800.png"/><Relationship Id="rId5" Type="http://schemas.openxmlformats.org/officeDocument/2006/relationships/image" Target="../media/image71.png"/><Relationship Id="rId10" Type="http://schemas.openxmlformats.org/officeDocument/2006/relationships/image" Target="../media/image120.png"/><Relationship Id="rId4" Type="http://schemas.openxmlformats.org/officeDocument/2006/relationships/image" Target="../media/image61.png"/><Relationship Id="rId9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00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800.png"/><Relationship Id="rId11" Type="http://schemas.openxmlformats.org/officeDocument/2006/relationships/image" Target="../media/image130.png"/><Relationship Id="rId5" Type="http://schemas.openxmlformats.org/officeDocument/2006/relationships/image" Target="../media/image71.png"/><Relationship Id="rId10" Type="http://schemas.openxmlformats.org/officeDocument/2006/relationships/image" Target="../media/image120.png"/><Relationship Id="rId4" Type="http://schemas.openxmlformats.org/officeDocument/2006/relationships/image" Target="../media/image61.png"/><Relationship Id="rId9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0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170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70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70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170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170.png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170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170.pn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70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120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311: Foundations of Computing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995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Lecture 16:  Induction &amp; Strong Induction	   </a:t>
            </a:r>
            <a:r>
              <a:rPr lang="en-US" sz="2800" dirty="0">
                <a:solidFill>
                  <a:schemeClr val="accent4">
                    <a:lumMod val="25000"/>
                  </a:schemeClr>
                </a:solidFill>
                <a:latin typeface="Franklin Gothic Medium"/>
                <a:cs typeface="Franklin Gothic Medium"/>
              </a:rPr>
              <a:t>			</a:t>
            </a:r>
          </a:p>
        </p:txBody>
      </p:sp>
      <p:pic>
        <p:nvPicPr>
          <p:cNvPr id="1026" name="Picture 2" descr="http://www.parabola.unsw.edu.au/vol44_no1/img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18" y="2194371"/>
            <a:ext cx="3855861" cy="423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lexander. | Far side comics, The far side, Far side cartoons">
            <a:extLst>
              <a:ext uri="{FF2B5EF4-FFF2-40B4-BE49-F238E27FC236}">
                <a16:creationId xmlns:a16="http://schemas.microsoft.com/office/drawing/2014/main" id="{C02D4CC1-CF97-4B1E-9485-0CE6296A0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89" y="2021017"/>
            <a:ext cx="3402445" cy="44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556673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n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n+1</a:t>
            </a:r>
            <a:r>
              <a:rPr lang="en-US" sz="2400" dirty="0">
                <a:latin typeface="+mn-lt"/>
                <a:cs typeface=""/>
              </a:rPr>
              <a:t> – 1”.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Base Case (</a:t>
            </a:r>
            <a:r>
              <a:rPr lang="en-US" sz="2400" dirty="0">
                <a:latin typeface="+mn-lt"/>
              </a:rPr>
              <a:t>n=0):    </a:t>
            </a:r>
            <a:r>
              <a:rPr lang="en-US" sz="2400" dirty="0">
                <a:latin typeface="+mn-lt"/>
                <a:cs typeface="Cambria Math"/>
              </a:rPr>
              <a:t>2</a:t>
            </a:r>
            <a:r>
              <a:rPr lang="en-US" sz="2400" baseline="30000" dirty="0">
                <a:latin typeface="+mn-lt"/>
                <a:cs typeface="Cambria Math"/>
              </a:rPr>
              <a:t>0</a:t>
            </a:r>
            <a:r>
              <a:rPr lang="en-US" sz="2400" dirty="0">
                <a:latin typeface="+mn-lt"/>
                <a:cs typeface="Cambria Math"/>
              </a:rPr>
              <a:t> = 1 = 2 – 1 = 2</a:t>
            </a:r>
            <a:r>
              <a:rPr lang="en-US" sz="2400" baseline="30000" dirty="0">
                <a:latin typeface="+mn-lt"/>
                <a:cs typeface="Cambria Math"/>
              </a:rPr>
              <a:t>0+1</a:t>
            </a:r>
            <a:r>
              <a:rPr lang="en-US" sz="2400" dirty="0">
                <a:latin typeface="+mn-lt"/>
                <a:cs typeface="Cambria Math"/>
              </a:rPr>
              <a:t> – 1 </a:t>
            </a:r>
            <a:r>
              <a:rPr lang="en-US" sz="2400" dirty="0">
                <a:solidFill>
                  <a:prstClr val="black"/>
                </a:solidFill>
                <a:latin typeface="Franklin Gothic Medium" panose="020B0603020102020204" pitchFamily="34" charset="0"/>
                <a:cs typeface="Cambria Math"/>
              </a:rPr>
              <a:t>so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mbria Math"/>
              </a:rPr>
              <a:t> P(0) </a:t>
            </a:r>
            <a:r>
              <a:rPr lang="en-US" sz="2400" dirty="0">
                <a:solidFill>
                  <a:prstClr val="black"/>
                </a:solidFill>
                <a:latin typeface="Franklin Gothic Medium" panose="020B0603020102020204" pitchFamily="34" charset="0"/>
                <a:cs typeface="Cambria Math"/>
              </a:rPr>
              <a:t>is true.</a:t>
            </a:r>
            <a:endParaRPr lang="en-US" sz="2400" dirty="0">
              <a:latin typeface="+mn-lt"/>
              <a:cs typeface="Cambria Math"/>
            </a:endParaRP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Hypothesis:  </a:t>
            </a:r>
            <a:r>
              <a:rPr lang="en-US" sz="2400" dirty="0">
                <a:cs typeface="Calibri"/>
              </a:rPr>
              <a:t>Suppose that </a:t>
            </a:r>
            <a:r>
              <a:rPr lang="en-US" sz="2400" dirty="0">
                <a:latin typeface="+mn-lt"/>
                <a:cs typeface="Calibri"/>
              </a:rPr>
              <a:t>P(k)</a:t>
            </a:r>
            <a:r>
              <a:rPr lang="en-US" sz="2400" dirty="0">
                <a:cs typeface="Calibri"/>
              </a:rPr>
              <a:t> is true for some   	  arbitrary integer </a:t>
            </a:r>
            <a:r>
              <a:rPr lang="en-US" sz="2400" dirty="0">
                <a:latin typeface="+mn-lt"/>
                <a:cs typeface="Calibri"/>
              </a:rPr>
              <a:t>k ≥ 0</a:t>
            </a:r>
            <a:r>
              <a:rPr lang="en-US" sz="2400" dirty="0">
                <a:latin typeface="Franklin Gothic Medium" panose="020B0603020102020204" pitchFamily="34" charset="0"/>
                <a:cs typeface="Calibri"/>
              </a:rPr>
              <a:t>, i.</a:t>
            </a:r>
            <a:r>
              <a:rPr lang="en-US" sz="2400" dirty="0"/>
              <a:t>e., that </a:t>
            </a:r>
            <a:r>
              <a:rPr lang="en-US" sz="2400" dirty="0">
                <a:latin typeface="+mn-lt"/>
                <a:cs typeface=""/>
              </a:rPr>
              <a:t>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k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k+1</a:t>
            </a:r>
            <a:r>
              <a:rPr lang="en-US" sz="2400" dirty="0">
                <a:latin typeface="+mn-lt"/>
                <a:cs typeface=""/>
              </a:rPr>
              <a:t> – 1</a:t>
            </a:r>
            <a:r>
              <a:rPr lang="en-US" sz="2400" dirty="0">
                <a:cs typeface=""/>
              </a:rPr>
              <a:t>.</a:t>
            </a:r>
            <a:endParaRPr lang="en-US" sz="2400" dirty="0"/>
          </a:p>
          <a:p>
            <a:pPr marL="57150" indent="0">
              <a:buNone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        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Goal:  Show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P(k+1I.e.,),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i.e. show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  by IH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Adding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to both sides, we get: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Note that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2(2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)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So, we have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, which is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exactly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P(k+1)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5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.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Thus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is true for all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∈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ℕ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, by induction.</a:t>
            </a: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+ 4 + … + 2</m:t>
                    </m:r>
                    <m:r>
                      <a:rPr lang="en-US" sz="3000" i="1" kern="0" baseline="3000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– 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982029" y="2454362"/>
            <a:ext cx="3225800" cy="431514"/>
          </a:xfrm>
          <a:prstGeom prst="rect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9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424470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n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n+1</a:t>
            </a:r>
            <a:r>
              <a:rPr lang="en-US" sz="2400" dirty="0">
                <a:latin typeface="+mn-lt"/>
                <a:cs typeface=""/>
              </a:rPr>
              <a:t> – 1”.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Base Case (</a:t>
            </a:r>
            <a:r>
              <a:rPr lang="en-US" sz="2400" dirty="0">
                <a:latin typeface="+mn-lt"/>
              </a:rPr>
              <a:t>n=0):    </a:t>
            </a:r>
            <a:r>
              <a:rPr lang="en-US" sz="2400" dirty="0">
                <a:latin typeface="+mn-lt"/>
                <a:cs typeface="Cambria Math"/>
              </a:rPr>
              <a:t>2</a:t>
            </a:r>
            <a:r>
              <a:rPr lang="en-US" sz="2400" baseline="30000" dirty="0">
                <a:latin typeface="+mn-lt"/>
                <a:cs typeface="Cambria Math"/>
              </a:rPr>
              <a:t>0</a:t>
            </a:r>
            <a:r>
              <a:rPr lang="en-US" sz="2400" dirty="0">
                <a:latin typeface="+mn-lt"/>
                <a:cs typeface="Cambria Math"/>
              </a:rPr>
              <a:t> = 1 = 2 – 1 = 2</a:t>
            </a:r>
            <a:r>
              <a:rPr lang="en-US" sz="2400" baseline="30000" dirty="0">
                <a:latin typeface="+mn-lt"/>
                <a:cs typeface="Cambria Math"/>
              </a:rPr>
              <a:t>0+1</a:t>
            </a:r>
            <a:r>
              <a:rPr lang="en-US" sz="2400" dirty="0">
                <a:latin typeface="+mn-lt"/>
                <a:cs typeface="Cambria Math"/>
              </a:rPr>
              <a:t> – 1 </a:t>
            </a:r>
            <a:r>
              <a:rPr lang="en-US" sz="2400" dirty="0">
                <a:solidFill>
                  <a:prstClr val="black"/>
                </a:solidFill>
                <a:latin typeface="Franklin Gothic Medium" panose="020B0603020102020204" pitchFamily="34" charset="0"/>
                <a:cs typeface="Cambria Math"/>
              </a:rPr>
              <a:t>so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mbria Math"/>
              </a:rPr>
              <a:t> P(0) </a:t>
            </a:r>
            <a:r>
              <a:rPr lang="en-US" sz="2400" dirty="0">
                <a:solidFill>
                  <a:prstClr val="black"/>
                </a:solidFill>
                <a:latin typeface="Franklin Gothic Medium" panose="020B0603020102020204" pitchFamily="34" charset="0"/>
                <a:cs typeface="Cambria Math"/>
              </a:rPr>
              <a:t>is true.</a:t>
            </a:r>
            <a:endParaRPr lang="en-US" sz="2400" dirty="0">
              <a:latin typeface="+mn-lt"/>
              <a:cs typeface="Cambria Math"/>
            </a:endParaRP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Hypothesis:  </a:t>
            </a:r>
            <a:r>
              <a:rPr lang="en-US" sz="2400" dirty="0">
                <a:cs typeface="Calibri"/>
              </a:rPr>
              <a:t>Suppose that </a:t>
            </a:r>
            <a:r>
              <a:rPr lang="en-US" sz="2400" dirty="0">
                <a:latin typeface="+mn-lt"/>
                <a:cs typeface="Calibri"/>
              </a:rPr>
              <a:t>P(k)</a:t>
            </a:r>
            <a:r>
              <a:rPr lang="en-US" sz="2400" dirty="0">
                <a:cs typeface="Calibri"/>
              </a:rPr>
              <a:t> is true for some   	 arbitrary integer </a:t>
            </a:r>
            <a:r>
              <a:rPr lang="en-US" sz="2400" dirty="0">
                <a:latin typeface="+mn-lt"/>
                <a:cs typeface="Calibri"/>
              </a:rPr>
              <a:t>k ≥ 0</a:t>
            </a:r>
            <a:r>
              <a:rPr lang="en-US" sz="2400" dirty="0">
                <a:cs typeface="Calibri"/>
              </a:rPr>
              <a:t>, i.</a:t>
            </a:r>
            <a:r>
              <a:rPr lang="en-US" sz="2400" dirty="0"/>
              <a:t>e., that </a:t>
            </a:r>
            <a:r>
              <a:rPr lang="en-US" sz="2400" dirty="0">
                <a:latin typeface="+mn-lt"/>
                <a:cs typeface=""/>
              </a:rPr>
              <a:t>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k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k+1</a:t>
            </a:r>
            <a:r>
              <a:rPr lang="en-US" sz="2400" dirty="0">
                <a:latin typeface="+mn-lt"/>
                <a:cs typeface=""/>
              </a:rPr>
              <a:t> – 1</a:t>
            </a:r>
            <a:r>
              <a:rPr lang="en-US" sz="2400" dirty="0">
                <a:cs typeface=""/>
              </a:rPr>
              <a:t>.</a:t>
            </a:r>
            <a:endParaRPr lang="en-US" sz="2400" dirty="0">
              <a:cs typeface="Calibri"/>
            </a:endParaRP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Step:  </a:t>
            </a:r>
          </a:p>
          <a:p>
            <a:pPr marL="57150" indent="0">
              <a:buNone/>
            </a:pPr>
            <a:r>
              <a:rPr lang="en-US" sz="2400" dirty="0">
                <a:latin typeface="+mn-lt"/>
              </a:rPr>
              <a:t>          </a:t>
            </a:r>
            <a:r>
              <a:rPr lang="en-US" sz="2400" dirty="0">
                <a:latin typeface="Franklin Gothic Medium" panose="020B0603020102020204" pitchFamily="34" charset="0"/>
              </a:rPr>
              <a:t>Goal:  Show</a:t>
            </a:r>
            <a:r>
              <a:rPr lang="en-US" sz="2400" dirty="0">
                <a:latin typeface="+mn-lt"/>
              </a:rPr>
              <a:t> P(k+1), </a:t>
            </a:r>
            <a:r>
              <a:rPr lang="en-US" sz="2400" dirty="0">
                <a:latin typeface="Franklin Gothic Medium" panose="020B0603020102020204" pitchFamily="34" charset="0"/>
              </a:rPr>
              <a:t>i.e. show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  <a:cs typeface=""/>
              </a:rPr>
              <a:t>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+ … + 2</a:t>
            </a:r>
            <a:r>
              <a:rPr lang="en-US" sz="2400" baseline="30000" dirty="0">
                <a:solidFill>
                  <a:prstClr val="black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prstClr val="black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prstClr val="black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 – 1</a:t>
            </a: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cs typeface="Calibri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  by IH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Adding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to both sides, we get: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Note that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2(2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)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So, we have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, which is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exactly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P(k+1)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5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.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Thus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is true for all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∈ℕ, by induction.</a:t>
            </a: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66" y="3235516"/>
            <a:ext cx="7973848" cy="431514"/>
          </a:xfrm>
          <a:prstGeom prst="rec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+ 4 + … + 2</m:t>
                    </m:r>
                    <m:r>
                      <a:rPr lang="en-US" sz="3000" i="1" kern="0" baseline="3000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– 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005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644807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n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n+1</a:t>
            </a:r>
            <a:r>
              <a:rPr lang="en-US" sz="2400" dirty="0">
                <a:latin typeface="+mn-lt"/>
                <a:cs typeface=""/>
              </a:rPr>
              <a:t> – 1”.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Base Case (</a:t>
            </a:r>
            <a:r>
              <a:rPr lang="en-US" sz="2400" dirty="0">
                <a:latin typeface="+mn-lt"/>
              </a:rPr>
              <a:t>n=0):    </a:t>
            </a:r>
            <a:r>
              <a:rPr lang="en-US" sz="2400" dirty="0">
                <a:latin typeface="+mn-lt"/>
                <a:cs typeface="Cambria Math"/>
              </a:rPr>
              <a:t>2</a:t>
            </a:r>
            <a:r>
              <a:rPr lang="en-US" sz="2400" baseline="30000" dirty="0">
                <a:latin typeface="+mn-lt"/>
                <a:cs typeface="Cambria Math"/>
              </a:rPr>
              <a:t>0</a:t>
            </a:r>
            <a:r>
              <a:rPr lang="en-US" sz="2400" dirty="0">
                <a:latin typeface="+mn-lt"/>
                <a:cs typeface="Cambria Math"/>
              </a:rPr>
              <a:t> = 1 = 2 – 1 = 2</a:t>
            </a:r>
            <a:r>
              <a:rPr lang="en-US" sz="2400" baseline="30000" dirty="0">
                <a:latin typeface="+mn-lt"/>
                <a:cs typeface="Cambria Math"/>
              </a:rPr>
              <a:t>0+1</a:t>
            </a:r>
            <a:r>
              <a:rPr lang="en-US" sz="2400" dirty="0">
                <a:latin typeface="+mn-lt"/>
                <a:cs typeface="Cambria Math"/>
              </a:rPr>
              <a:t> – 1 </a:t>
            </a:r>
            <a:r>
              <a:rPr lang="en-US" sz="2400" dirty="0">
                <a:solidFill>
                  <a:prstClr val="black"/>
                </a:solidFill>
                <a:latin typeface="Franklin Gothic Medium" panose="020B0603020102020204" pitchFamily="34" charset="0"/>
                <a:cs typeface="Cambria Math"/>
              </a:rPr>
              <a:t>so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mbria Math"/>
              </a:rPr>
              <a:t> P(0) </a:t>
            </a:r>
            <a:r>
              <a:rPr lang="en-US" sz="2400" dirty="0">
                <a:solidFill>
                  <a:prstClr val="black"/>
                </a:solidFill>
                <a:latin typeface="Franklin Gothic Medium" panose="020B0603020102020204" pitchFamily="34" charset="0"/>
                <a:cs typeface="Cambria Math"/>
              </a:rPr>
              <a:t>is true.</a:t>
            </a:r>
            <a:endParaRPr lang="en-US" sz="2400" dirty="0">
              <a:latin typeface="+mn-lt"/>
              <a:cs typeface="Cambria Math"/>
            </a:endParaRP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Hypothesis:  </a:t>
            </a:r>
            <a:r>
              <a:rPr lang="en-US" sz="2400" dirty="0">
                <a:cs typeface="Calibri"/>
              </a:rPr>
              <a:t>Suppose that </a:t>
            </a:r>
            <a:r>
              <a:rPr lang="en-US" sz="2400" dirty="0">
                <a:latin typeface="+mn-lt"/>
                <a:cs typeface="Calibri"/>
              </a:rPr>
              <a:t>P(k)</a:t>
            </a:r>
            <a:r>
              <a:rPr lang="en-US" sz="2400" dirty="0">
                <a:cs typeface="Calibri"/>
              </a:rPr>
              <a:t> is true for some   	 arbitrary integer </a:t>
            </a:r>
            <a:r>
              <a:rPr lang="en-US" sz="2400" dirty="0">
                <a:latin typeface="+mn-lt"/>
                <a:cs typeface="Calibri"/>
              </a:rPr>
              <a:t>k ≥ 0</a:t>
            </a:r>
            <a:r>
              <a:rPr lang="en-US" sz="2400" dirty="0">
                <a:cs typeface="Calibri"/>
              </a:rPr>
              <a:t>, i.</a:t>
            </a:r>
            <a:r>
              <a:rPr lang="en-US" sz="2400" dirty="0"/>
              <a:t>e., that </a:t>
            </a:r>
            <a:r>
              <a:rPr lang="en-US" sz="2400" dirty="0">
                <a:latin typeface="+mn-lt"/>
                <a:cs typeface=""/>
              </a:rPr>
              <a:t>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k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k+1</a:t>
            </a:r>
            <a:r>
              <a:rPr lang="en-US" sz="2400" dirty="0">
                <a:latin typeface="+mn-lt"/>
                <a:cs typeface=""/>
              </a:rPr>
              <a:t> – 1</a:t>
            </a:r>
            <a:r>
              <a:rPr lang="en-US" sz="2400" dirty="0">
                <a:cs typeface=""/>
              </a:rPr>
              <a:t>.</a:t>
            </a:r>
            <a:endParaRPr lang="en-US" sz="2400" dirty="0">
              <a:cs typeface="Calibri"/>
            </a:endParaRP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Step: 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cs typeface="Calibri"/>
              </a:rPr>
              <a:t>	</a:t>
            </a:r>
            <a:r>
              <a:rPr lang="en-US" sz="2400" dirty="0">
                <a:cs typeface=""/>
              </a:rPr>
              <a:t> </a:t>
            </a:r>
            <a:r>
              <a:rPr lang="en-US" sz="2400" dirty="0">
                <a:latin typeface="+mn-lt"/>
                <a:cs typeface=""/>
              </a:rPr>
              <a:t>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Calibri"/>
              </a:rPr>
              <a:t> + … + 2</a:t>
            </a:r>
            <a:r>
              <a:rPr lang="en-US" sz="2400" baseline="30000" dirty="0">
                <a:latin typeface="+mn-lt"/>
                <a:cs typeface="Calibri"/>
              </a:rPr>
              <a:t>k</a:t>
            </a:r>
            <a:r>
              <a:rPr lang="en-US" sz="2400" dirty="0">
                <a:latin typeface="+mn-lt"/>
                <a:cs typeface="Calibri"/>
              </a:rPr>
              <a:t> = 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– 1</a:t>
            </a:r>
            <a:r>
              <a:rPr lang="en-US" sz="2400" dirty="0">
                <a:cs typeface="Calibri"/>
              </a:rPr>
              <a:t>   by IH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	Adding </a:t>
            </a:r>
            <a:r>
              <a:rPr lang="en-US" sz="2400" dirty="0">
                <a:latin typeface="+mn-lt"/>
                <a:cs typeface="Calibri"/>
              </a:rPr>
              <a:t>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cs typeface="Calibri"/>
              </a:rPr>
              <a:t> to both sides, we get: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		</a:t>
            </a:r>
            <a:r>
              <a:rPr lang="en-US" sz="2400" dirty="0">
                <a:cs typeface=""/>
              </a:rPr>
              <a:t> </a:t>
            </a:r>
            <a:r>
              <a:rPr lang="en-US" sz="2400" dirty="0">
                <a:latin typeface="+mn-lt"/>
                <a:cs typeface=""/>
              </a:rPr>
              <a:t>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Calibri"/>
              </a:rPr>
              <a:t> + … + 2</a:t>
            </a:r>
            <a:r>
              <a:rPr lang="en-US" sz="2400" baseline="30000" dirty="0">
                <a:latin typeface="+mn-lt"/>
                <a:cs typeface="Calibri"/>
              </a:rPr>
              <a:t>k</a:t>
            </a:r>
            <a:r>
              <a:rPr lang="en-US" sz="2400" dirty="0">
                <a:latin typeface="+mn-lt"/>
                <a:cs typeface="Calibri"/>
              </a:rPr>
              <a:t> + 2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= 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+ 2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– 1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	Note that </a:t>
            </a:r>
            <a:r>
              <a:rPr lang="en-US" sz="2400" dirty="0">
                <a:latin typeface="+mn-lt"/>
                <a:cs typeface="Calibri"/>
              </a:rPr>
              <a:t>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+ 2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= 2(2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) = 2</a:t>
            </a:r>
            <a:r>
              <a:rPr lang="en-US" sz="2400" baseline="30000" dirty="0">
                <a:latin typeface="+mn-lt"/>
                <a:cs typeface="Calibri"/>
              </a:rPr>
              <a:t>k+2</a:t>
            </a:r>
            <a:r>
              <a:rPr lang="en-US" sz="2400" dirty="0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	So, we have </a:t>
            </a:r>
            <a:r>
              <a:rPr lang="en-US" sz="2400" dirty="0">
                <a:latin typeface="+mn-lt"/>
                <a:cs typeface=""/>
              </a:rPr>
              <a:t>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Calibri"/>
              </a:rPr>
              <a:t> + … + 2</a:t>
            </a:r>
            <a:r>
              <a:rPr lang="en-US" sz="2400" baseline="30000" dirty="0">
                <a:latin typeface="+mn-lt"/>
                <a:cs typeface="Calibri"/>
              </a:rPr>
              <a:t>k</a:t>
            </a:r>
            <a:r>
              <a:rPr lang="en-US" sz="2400" dirty="0">
                <a:latin typeface="+mn-lt"/>
                <a:cs typeface="Calibri"/>
              </a:rPr>
              <a:t> + 2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= 2</a:t>
            </a:r>
            <a:r>
              <a:rPr lang="en-US" sz="2400" baseline="30000" dirty="0">
                <a:latin typeface="+mn-lt"/>
                <a:cs typeface="Calibri"/>
              </a:rPr>
              <a:t>k+2</a:t>
            </a:r>
            <a:r>
              <a:rPr lang="en-US" sz="2400" dirty="0">
                <a:latin typeface="+mn-lt"/>
                <a:cs typeface="Calibri"/>
              </a:rPr>
              <a:t> – 1</a:t>
            </a:r>
            <a:r>
              <a:rPr lang="en-US" sz="2400" dirty="0">
                <a:cs typeface="Calibri"/>
              </a:rPr>
              <a:t>, which is 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	exactly </a:t>
            </a:r>
            <a:r>
              <a:rPr lang="en-US" sz="2400" dirty="0">
                <a:latin typeface="+mn-lt"/>
                <a:cs typeface="Calibri"/>
              </a:rPr>
              <a:t>P(k+1)</a:t>
            </a:r>
            <a:r>
              <a:rPr lang="en-US" sz="2400" dirty="0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5.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Thus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is true for all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∈ℕ, by induction.</a:t>
            </a:r>
            <a:r>
              <a:rPr lang="en-US" sz="2400" dirty="0">
                <a:latin typeface="Franklin Gothic Medium" panose="020B0603020102020204" pitchFamily="34" charset="0"/>
                <a:cs typeface="Calibri"/>
              </a:rPr>
              <a:t>  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+ 4 + … + 2</m:t>
                    </m:r>
                    <m:r>
                      <a:rPr lang="en-US" sz="3000" i="1" kern="0" baseline="3000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– 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07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578706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n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n+1</a:t>
            </a:r>
            <a:r>
              <a:rPr lang="en-US" sz="2400" dirty="0">
                <a:latin typeface="+mn-lt"/>
                <a:cs typeface=""/>
              </a:rPr>
              <a:t> – 1”.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Base Case (</a:t>
            </a:r>
            <a:r>
              <a:rPr lang="en-US" sz="2400" dirty="0">
                <a:latin typeface="+mn-lt"/>
              </a:rPr>
              <a:t>n=0):    </a:t>
            </a:r>
            <a:r>
              <a:rPr lang="en-US" sz="2400" dirty="0">
                <a:latin typeface="+mn-lt"/>
                <a:cs typeface="Cambria Math"/>
              </a:rPr>
              <a:t>2</a:t>
            </a:r>
            <a:r>
              <a:rPr lang="en-US" sz="2400" baseline="30000" dirty="0">
                <a:latin typeface="+mn-lt"/>
                <a:cs typeface="Cambria Math"/>
              </a:rPr>
              <a:t>0</a:t>
            </a:r>
            <a:r>
              <a:rPr lang="en-US" sz="2400" dirty="0">
                <a:latin typeface="+mn-lt"/>
                <a:cs typeface="Cambria Math"/>
              </a:rPr>
              <a:t> = 1 = 2 – 1 = 2</a:t>
            </a:r>
            <a:r>
              <a:rPr lang="en-US" sz="2400" baseline="30000" dirty="0">
                <a:latin typeface="+mn-lt"/>
                <a:cs typeface="Cambria Math"/>
              </a:rPr>
              <a:t>0+1</a:t>
            </a:r>
            <a:r>
              <a:rPr lang="en-US" sz="2400" dirty="0">
                <a:latin typeface="+mn-lt"/>
                <a:cs typeface="Cambria Math"/>
              </a:rPr>
              <a:t> – 1 </a:t>
            </a:r>
            <a:r>
              <a:rPr lang="en-US" sz="2400" dirty="0">
                <a:solidFill>
                  <a:prstClr val="black"/>
                </a:solidFill>
                <a:latin typeface="Franklin Gothic Medium" panose="020B0603020102020204" pitchFamily="34" charset="0"/>
                <a:cs typeface="Cambria Math"/>
              </a:rPr>
              <a:t>so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mbria Math"/>
              </a:rPr>
              <a:t> P(0) </a:t>
            </a:r>
            <a:r>
              <a:rPr lang="en-US" sz="2400" dirty="0">
                <a:solidFill>
                  <a:prstClr val="black"/>
                </a:solidFill>
                <a:latin typeface="Franklin Gothic Medium" panose="020B0603020102020204" pitchFamily="34" charset="0"/>
                <a:cs typeface="Cambria Math"/>
              </a:rPr>
              <a:t>is true.</a:t>
            </a:r>
            <a:endParaRPr lang="en-US" sz="2400" dirty="0">
              <a:latin typeface="+mn-lt"/>
              <a:cs typeface="Cambria Math"/>
            </a:endParaRP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Hypothesis:  </a:t>
            </a:r>
            <a:r>
              <a:rPr lang="en-US" sz="2400" dirty="0">
                <a:cs typeface="Calibri"/>
              </a:rPr>
              <a:t>Suppose that </a:t>
            </a:r>
            <a:r>
              <a:rPr lang="en-US" sz="2400" dirty="0">
                <a:latin typeface="+mn-lt"/>
                <a:cs typeface="Calibri"/>
              </a:rPr>
              <a:t>P(k)</a:t>
            </a:r>
            <a:r>
              <a:rPr lang="en-US" sz="2400" dirty="0">
                <a:cs typeface="Calibri"/>
              </a:rPr>
              <a:t> is true for some   	 arbitrary integer </a:t>
            </a:r>
            <a:r>
              <a:rPr lang="en-US" sz="2400" dirty="0">
                <a:latin typeface="+mn-lt"/>
                <a:cs typeface="Calibri"/>
              </a:rPr>
              <a:t>k ≥ 0</a:t>
            </a:r>
            <a:r>
              <a:rPr lang="en-US" sz="2400" dirty="0">
                <a:cs typeface="Calibri"/>
              </a:rPr>
              <a:t>, i.</a:t>
            </a:r>
            <a:r>
              <a:rPr lang="en-US" sz="2400" dirty="0"/>
              <a:t>e., that </a:t>
            </a:r>
            <a:r>
              <a:rPr lang="en-US" sz="2400" dirty="0">
                <a:latin typeface="+mn-lt"/>
                <a:cs typeface=""/>
              </a:rPr>
              <a:t>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k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k+1</a:t>
            </a:r>
            <a:r>
              <a:rPr lang="en-US" sz="2400" dirty="0">
                <a:latin typeface="+mn-lt"/>
                <a:cs typeface=""/>
              </a:rPr>
              <a:t> – 1</a:t>
            </a:r>
            <a:r>
              <a:rPr lang="en-US" sz="2400" dirty="0">
                <a:cs typeface=""/>
              </a:rPr>
              <a:t>.</a:t>
            </a:r>
            <a:endParaRPr lang="en-US" sz="2400" dirty="0">
              <a:cs typeface="Calibri"/>
            </a:endParaRP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Step:  </a:t>
            </a:r>
          </a:p>
          <a:p>
            <a:pPr marL="0" indent="0">
              <a:buNone/>
            </a:pPr>
            <a:r>
              <a:rPr lang="en-US" sz="2400" dirty="0"/>
              <a:t>       We can calculate</a:t>
            </a:r>
          </a:p>
          <a:p>
            <a:pPr marL="0" indent="0">
              <a:buNone/>
            </a:pPr>
            <a:r>
              <a:rPr lang="en-US" sz="2400" dirty="0"/>
              <a:t>	        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latin typeface="+mn-lt"/>
                <a:cs typeface="Calibri"/>
              </a:rPr>
              <a:t>2</a:t>
            </a:r>
            <a:r>
              <a:rPr lang="en-US" sz="2400" baseline="30000" dirty="0">
                <a:latin typeface="+mn-lt"/>
                <a:cs typeface="Calibri"/>
              </a:rPr>
              <a:t>0</a:t>
            </a:r>
            <a:r>
              <a:rPr lang="en-US" sz="2400" dirty="0">
                <a:latin typeface="+mn-lt"/>
                <a:cs typeface="Calibri"/>
              </a:rPr>
              <a:t> + 2</a:t>
            </a:r>
            <a:r>
              <a:rPr lang="en-US" sz="2400" baseline="30000" dirty="0">
                <a:latin typeface="+mn-lt"/>
                <a:cs typeface="Calibri"/>
              </a:rPr>
              <a:t>1</a:t>
            </a:r>
            <a:r>
              <a:rPr lang="en-US" sz="2400" dirty="0">
                <a:latin typeface="+mn-lt"/>
                <a:cs typeface="Calibri"/>
              </a:rPr>
              <a:t> + … + 2</a:t>
            </a:r>
            <a:r>
              <a:rPr lang="en-US" sz="2400" baseline="30000" dirty="0">
                <a:latin typeface="+mn-lt"/>
                <a:cs typeface="Calibri"/>
              </a:rPr>
              <a:t>k</a:t>
            </a:r>
            <a:r>
              <a:rPr lang="en-US" sz="2400" dirty="0">
                <a:latin typeface="+mn-lt"/>
                <a:cs typeface="Calibri"/>
              </a:rPr>
              <a:t> + 2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 = (2</a:t>
            </a:r>
            <a:r>
              <a:rPr lang="en-US" sz="2400" baseline="30000" dirty="0">
                <a:latin typeface="+mn-lt"/>
                <a:cs typeface="Calibri"/>
              </a:rPr>
              <a:t>0</a:t>
            </a:r>
            <a:r>
              <a:rPr lang="en-US" sz="2400" dirty="0">
                <a:latin typeface="+mn-lt"/>
                <a:cs typeface="Calibri"/>
              </a:rPr>
              <a:t>+2</a:t>
            </a:r>
            <a:r>
              <a:rPr lang="en-US" sz="2400" baseline="30000" dirty="0">
                <a:latin typeface="+mn-lt"/>
                <a:cs typeface="Calibri"/>
              </a:rPr>
              <a:t>1</a:t>
            </a:r>
            <a:r>
              <a:rPr lang="en-US" sz="2400" dirty="0">
                <a:latin typeface="+mn-lt"/>
                <a:cs typeface="Calibri"/>
              </a:rPr>
              <a:t>+ … + 2</a:t>
            </a:r>
            <a:r>
              <a:rPr lang="en-US" sz="2400" baseline="30000" dirty="0">
                <a:latin typeface="+mn-lt"/>
                <a:cs typeface="Calibri"/>
              </a:rPr>
              <a:t>k</a:t>
            </a:r>
            <a:r>
              <a:rPr lang="en-US" sz="2400" dirty="0">
                <a:latin typeface="+mn-lt"/>
                <a:cs typeface="Calibri"/>
              </a:rPr>
              <a:t>) + 2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+mn-lt"/>
                <a:cs typeface="Calibri"/>
              </a:rPr>
              <a:t>                                                         = (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2</a:t>
            </a:r>
            <a:r>
              <a:rPr lang="en-US" sz="2400" baseline="30000" dirty="0">
                <a:solidFill>
                  <a:prstClr val="black"/>
                </a:solidFill>
                <a:latin typeface="Calibri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– 1) +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 2</a:t>
            </a:r>
            <a:r>
              <a:rPr lang="en-US" sz="2400" baseline="30000" dirty="0">
                <a:solidFill>
                  <a:prstClr val="black"/>
                </a:solidFill>
                <a:latin typeface="Calibri"/>
                <a:cs typeface="Calibri"/>
              </a:rPr>
              <a:t>k+1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  		</a:t>
            </a:r>
            <a:r>
              <a:rPr lang="en-US" sz="2400" dirty="0">
                <a:solidFill>
                  <a:prstClr val="black"/>
                </a:solidFill>
                <a:latin typeface="Franklin Gothic Medium" panose="020B0603020102020204" pitchFamily="34" charset="0"/>
                <a:cs typeface="Calibri"/>
              </a:rPr>
              <a:t>by the IH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						 	          </a:t>
            </a:r>
            <a:r>
              <a:rPr lang="en-US" sz="2400" dirty="0">
                <a:latin typeface="+mn-lt"/>
                <a:cs typeface="Calibri"/>
              </a:rPr>
              <a:t>= 2(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prstClr val="black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)</a:t>
            </a:r>
            <a:r>
              <a:rPr lang="en-US" sz="2400" dirty="0">
                <a:latin typeface="+mn-lt"/>
                <a:cs typeface="Calibri"/>
              </a:rPr>
              <a:t> – 1</a:t>
            </a:r>
          </a:p>
          <a:p>
            <a:pPr marL="0" indent="0">
              <a:buNone/>
            </a:pPr>
            <a:r>
              <a:rPr lang="en-US" sz="2400" dirty="0">
                <a:latin typeface="+mn-lt"/>
                <a:cs typeface="Calibri"/>
              </a:rPr>
              <a:t>	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						          </a:t>
            </a:r>
            <a:r>
              <a:rPr lang="en-US" sz="2400" dirty="0">
                <a:latin typeface="+mn-lt"/>
                <a:cs typeface="Calibri"/>
              </a:rPr>
              <a:t>= 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prstClr val="black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latin typeface="+mn-lt"/>
                <a:cs typeface="Calibri"/>
              </a:rPr>
              <a:t> – 1,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       which is exactly </a:t>
            </a:r>
            <a:r>
              <a:rPr lang="en-US" sz="2400" dirty="0">
                <a:latin typeface="+mn-lt"/>
                <a:cs typeface="Calibri"/>
              </a:rPr>
              <a:t>P(k+1)</a:t>
            </a:r>
            <a:r>
              <a:rPr lang="en-US" sz="240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5.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Thus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is true for all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∈ℕ, by induction.</a:t>
            </a:r>
            <a:r>
              <a:rPr lang="en-US" sz="2400" dirty="0">
                <a:latin typeface="Franklin Gothic Medium" panose="020B0603020102020204" pitchFamily="34" charset="0"/>
                <a:cs typeface="Calibri"/>
              </a:rPr>
              <a:t>  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+ 4 + … + 2</m:t>
                    </m:r>
                    <m:r>
                      <a:rPr lang="en-US" sz="3000" i="1" kern="0" baseline="3000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– 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39403" y="5849325"/>
            <a:ext cx="5910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Franklin Gothic Medium"/>
                <a:cs typeface="Franklin Gothic Medium"/>
              </a:rPr>
              <a:t>Alternative way of writing the inductive step</a:t>
            </a:r>
          </a:p>
        </p:txBody>
      </p:sp>
    </p:spTree>
    <p:extLst>
      <p:ext uri="{BB962C8B-B14F-4D97-AF65-F5344CB8AC3E}">
        <p14:creationId xmlns:p14="http://schemas.microsoft.com/office/powerpoint/2010/main" val="18732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534639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n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n+1</a:t>
            </a:r>
            <a:r>
              <a:rPr lang="en-US" sz="2400" dirty="0">
                <a:latin typeface="+mn-lt"/>
                <a:cs typeface=""/>
              </a:rPr>
              <a:t> – 1”.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Base Case (</a:t>
            </a:r>
            <a:r>
              <a:rPr lang="en-US" sz="2400" dirty="0">
                <a:latin typeface="+mn-lt"/>
              </a:rPr>
              <a:t>n=0):    </a:t>
            </a:r>
            <a:r>
              <a:rPr lang="en-US" sz="2400" dirty="0">
                <a:latin typeface="+mn-lt"/>
                <a:cs typeface="Cambria Math"/>
              </a:rPr>
              <a:t>2</a:t>
            </a:r>
            <a:r>
              <a:rPr lang="en-US" sz="2400" baseline="30000" dirty="0">
                <a:latin typeface="+mn-lt"/>
                <a:cs typeface="Cambria Math"/>
              </a:rPr>
              <a:t>0</a:t>
            </a:r>
            <a:r>
              <a:rPr lang="en-US" sz="2400" dirty="0">
                <a:latin typeface="+mn-lt"/>
                <a:cs typeface="Cambria Math"/>
              </a:rPr>
              <a:t> = 1 = 2 – 1 = 2</a:t>
            </a:r>
            <a:r>
              <a:rPr lang="en-US" sz="2400" baseline="30000" dirty="0">
                <a:latin typeface="+mn-lt"/>
                <a:cs typeface="Cambria Math"/>
              </a:rPr>
              <a:t>0+1</a:t>
            </a:r>
            <a:r>
              <a:rPr lang="en-US" sz="2400" dirty="0">
                <a:latin typeface="+mn-lt"/>
                <a:cs typeface="Cambria Math"/>
              </a:rPr>
              <a:t> – 1 </a:t>
            </a:r>
            <a:r>
              <a:rPr lang="en-US" sz="2400" dirty="0">
                <a:latin typeface="Franklin Gothic Medium" panose="020B0603020102020204" pitchFamily="34" charset="0"/>
                <a:cs typeface="Cambria Math"/>
              </a:rPr>
              <a:t>so</a:t>
            </a:r>
            <a:r>
              <a:rPr lang="en-US" sz="2400" dirty="0">
                <a:latin typeface="+mn-lt"/>
                <a:cs typeface="Cambria Math"/>
              </a:rPr>
              <a:t> P(0) </a:t>
            </a:r>
            <a:r>
              <a:rPr lang="en-US" sz="2400" dirty="0">
                <a:latin typeface="Franklin Gothic Medium" panose="020B0603020102020204" pitchFamily="34" charset="0"/>
                <a:cs typeface="Cambria Math"/>
              </a:rPr>
              <a:t>is true.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Hypothesis:  </a:t>
            </a:r>
            <a:r>
              <a:rPr lang="en-US" sz="2400" dirty="0">
                <a:cs typeface="Calibri"/>
              </a:rPr>
              <a:t>Suppose that </a:t>
            </a:r>
            <a:r>
              <a:rPr lang="en-US" sz="2400" dirty="0">
                <a:latin typeface="+mn-lt"/>
                <a:cs typeface="Calibri"/>
              </a:rPr>
              <a:t>P(k)</a:t>
            </a:r>
            <a:r>
              <a:rPr lang="en-US" sz="2400" dirty="0">
                <a:cs typeface="Calibri"/>
              </a:rPr>
              <a:t> is true for some   	 arbitrary integer </a:t>
            </a:r>
            <a:r>
              <a:rPr lang="en-US" sz="2400" dirty="0">
                <a:latin typeface="+mn-lt"/>
                <a:cs typeface="Calibri"/>
              </a:rPr>
              <a:t>k ≥ 0</a:t>
            </a:r>
            <a:r>
              <a:rPr lang="en-US" sz="2400" dirty="0">
                <a:cs typeface="Calibri"/>
              </a:rPr>
              <a:t>, i.</a:t>
            </a:r>
            <a:r>
              <a:rPr lang="en-US" sz="2400" dirty="0"/>
              <a:t>e., that </a:t>
            </a:r>
            <a:r>
              <a:rPr lang="en-US" sz="2400" dirty="0">
                <a:latin typeface="+mn-lt"/>
                <a:cs typeface=""/>
              </a:rPr>
              <a:t>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k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k+1</a:t>
            </a:r>
            <a:r>
              <a:rPr lang="en-US" sz="2400" dirty="0">
                <a:latin typeface="+mn-lt"/>
                <a:cs typeface=""/>
              </a:rPr>
              <a:t> – 1</a:t>
            </a:r>
            <a:r>
              <a:rPr lang="en-US" sz="2400" dirty="0">
                <a:cs typeface=""/>
              </a:rPr>
              <a:t>.</a:t>
            </a:r>
            <a:endParaRPr lang="en-US" sz="2400" dirty="0">
              <a:cs typeface="Calibri"/>
            </a:endParaRP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Step:  </a:t>
            </a:r>
          </a:p>
          <a:p>
            <a:pPr marL="0" indent="0">
              <a:buNone/>
            </a:pPr>
            <a:r>
              <a:rPr lang="en-US" sz="2400" dirty="0"/>
              <a:t>       We can calculate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        </a:t>
            </a:r>
            <a:r>
              <a:rPr lang="en-US" sz="2400" dirty="0">
                <a:latin typeface="+mn-lt"/>
                <a:cs typeface="Calibri"/>
              </a:rPr>
              <a:t>  2</a:t>
            </a:r>
            <a:r>
              <a:rPr lang="en-US" sz="2400" baseline="30000" dirty="0">
                <a:latin typeface="+mn-lt"/>
                <a:cs typeface="Calibri"/>
              </a:rPr>
              <a:t>0</a:t>
            </a:r>
            <a:r>
              <a:rPr lang="en-US" sz="2400" dirty="0">
                <a:latin typeface="+mn-lt"/>
                <a:cs typeface="Calibri"/>
              </a:rPr>
              <a:t> + 2</a:t>
            </a:r>
            <a:r>
              <a:rPr lang="en-US" sz="2400" baseline="30000" dirty="0">
                <a:latin typeface="+mn-lt"/>
                <a:cs typeface="Calibri"/>
              </a:rPr>
              <a:t>1</a:t>
            </a:r>
            <a:r>
              <a:rPr lang="en-US" sz="2400" dirty="0">
                <a:latin typeface="+mn-lt"/>
                <a:cs typeface="Calibri"/>
              </a:rPr>
              <a:t> + … + 2</a:t>
            </a:r>
            <a:r>
              <a:rPr lang="en-US" sz="2400" baseline="30000" dirty="0">
                <a:latin typeface="+mn-lt"/>
                <a:cs typeface="Calibri"/>
              </a:rPr>
              <a:t>k</a:t>
            </a:r>
            <a:r>
              <a:rPr lang="en-US" sz="2400" dirty="0">
                <a:latin typeface="+mn-lt"/>
                <a:cs typeface="Calibri"/>
              </a:rPr>
              <a:t> + 2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 = (2</a:t>
            </a:r>
            <a:r>
              <a:rPr lang="en-US" sz="2400" baseline="30000" dirty="0">
                <a:latin typeface="+mn-lt"/>
                <a:cs typeface="Calibri"/>
              </a:rPr>
              <a:t>0</a:t>
            </a:r>
            <a:r>
              <a:rPr lang="en-US" sz="2400" dirty="0">
                <a:latin typeface="+mn-lt"/>
                <a:cs typeface="Calibri"/>
              </a:rPr>
              <a:t>+2</a:t>
            </a:r>
            <a:r>
              <a:rPr lang="en-US" sz="2400" baseline="30000" dirty="0">
                <a:latin typeface="+mn-lt"/>
                <a:cs typeface="Calibri"/>
              </a:rPr>
              <a:t>1</a:t>
            </a:r>
            <a:r>
              <a:rPr lang="en-US" sz="2400" dirty="0">
                <a:latin typeface="+mn-lt"/>
                <a:cs typeface="Calibri"/>
              </a:rPr>
              <a:t>+ … + 2</a:t>
            </a:r>
            <a:r>
              <a:rPr lang="en-US" sz="2400" baseline="30000" dirty="0">
                <a:latin typeface="+mn-lt"/>
                <a:cs typeface="Calibri"/>
              </a:rPr>
              <a:t>k</a:t>
            </a:r>
            <a:r>
              <a:rPr lang="en-US" sz="2400" dirty="0">
                <a:latin typeface="+mn-lt"/>
                <a:cs typeface="Calibri"/>
              </a:rPr>
              <a:t>) + 2</a:t>
            </a:r>
            <a:r>
              <a:rPr lang="en-US" sz="2400" baseline="30000" dirty="0"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+mn-lt"/>
                <a:cs typeface="Calibri"/>
              </a:rPr>
              <a:t>                                                         = (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prstClr val="black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latin typeface="+mn-lt"/>
                <a:cs typeface="Calibri"/>
              </a:rPr>
              <a:t> – 1) +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 2</a:t>
            </a:r>
            <a:r>
              <a:rPr lang="en-US" sz="2400" baseline="30000" dirty="0">
                <a:solidFill>
                  <a:prstClr val="black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  		</a:t>
            </a:r>
            <a:r>
              <a:rPr lang="en-US" sz="2400" dirty="0">
                <a:solidFill>
                  <a:prstClr val="black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by the IH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							          </a:t>
            </a:r>
            <a:r>
              <a:rPr lang="en-US" sz="2400" dirty="0">
                <a:latin typeface="+mn-lt"/>
                <a:cs typeface="Calibri"/>
              </a:rPr>
              <a:t>= 2(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prstClr val="black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)</a:t>
            </a:r>
            <a:r>
              <a:rPr lang="en-US" sz="2400" dirty="0">
                <a:latin typeface="+mn-lt"/>
                <a:cs typeface="Calibri"/>
              </a:rPr>
              <a:t> – 1</a:t>
            </a:r>
          </a:p>
          <a:p>
            <a:pPr marL="0" indent="0">
              <a:buNone/>
            </a:pPr>
            <a:r>
              <a:rPr lang="en-US" sz="2400" dirty="0">
                <a:latin typeface="+mn-lt"/>
                <a:cs typeface="Calibri"/>
              </a:rPr>
              <a:t>	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						          </a:t>
            </a:r>
            <a:r>
              <a:rPr lang="en-US" sz="2400" dirty="0">
                <a:latin typeface="+mn-lt"/>
                <a:cs typeface="Calibri"/>
              </a:rPr>
              <a:t>= 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prstClr val="black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latin typeface="+mn-lt"/>
                <a:cs typeface="Calibri"/>
              </a:rPr>
              <a:t> – 1,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       which is exactly P(k+1).</a:t>
            </a:r>
            <a:endParaRPr lang="en-US" sz="2400" dirty="0">
              <a:solidFill>
                <a:prstClr val="black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  </a:t>
            </a:r>
            <a:r>
              <a:rPr lang="en-US" sz="2400" dirty="0">
                <a:latin typeface="Franklin Gothic Medium" panose="020B0603020102020204" pitchFamily="34" charset="0"/>
                <a:cs typeface="Calibri"/>
              </a:rPr>
              <a:t>5.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cs typeface="Calibri"/>
              </a:rPr>
              <a:t>Thus </a:t>
            </a:r>
            <a:r>
              <a:rPr lang="en-US" sz="2400" dirty="0">
                <a:latin typeface="+mn-lt"/>
                <a:cs typeface="Calibri"/>
              </a:rPr>
              <a:t>P(n) </a:t>
            </a:r>
            <a:r>
              <a:rPr lang="en-US" sz="2400" dirty="0">
                <a:cs typeface="Calibri"/>
              </a:rPr>
              <a:t>is true for all </a:t>
            </a:r>
            <a:r>
              <a:rPr lang="en-US" sz="2400" dirty="0">
                <a:latin typeface="+mn-lt"/>
                <a:cs typeface="Calibri"/>
              </a:rPr>
              <a:t>n</a:t>
            </a:r>
            <a:r>
              <a:rPr lang="en-US" sz="2400" dirty="0">
                <a:cs typeface="Calibri"/>
              </a:rPr>
              <a:t> ∈</a:t>
            </a:r>
            <a:r>
              <a:rPr lang="en-US" sz="2400" dirty="0" err="1">
                <a:cs typeface="Calibri"/>
              </a:rPr>
              <a:t>ℕ</a:t>
            </a:r>
            <a:r>
              <a:rPr lang="en-US" sz="2400" dirty="0">
                <a:cs typeface="Calibri"/>
              </a:rPr>
              <a:t>, by induction.</a:t>
            </a: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+ 4 + … + 2</m:t>
                    </m:r>
                    <m:r>
                      <a:rPr lang="en-US" sz="3000" i="1" kern="0" baseline="3000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– 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041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FCFF3F21-2CE2-A340-9B77-C9E994C437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272802"/>
                <a:ext cx="8229600" cy="60664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Franklin Gothic Medium"/>
                    <a:ea typeface="+mj-ea"/>
                    <a:cs typeface="Franklin Gothic Medium"/>
                  </a:defRPr>
                </a:lvl1pPr>
              </a:lstStyle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</a:t>
                </a:r>
                <a14:m>
                  <m:oMath xmlns:m="http://schemas.openxmlformats.org/officeDocument/2006/math">
                    <m:r>
                      <a:rPr lang="en-US" sz="3000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+ 3 + … +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+1)/2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2">
                <a:extLst>
                  <a:ext uri="{FF2B5EF4-FFF2-40B4-BE49-F238E27FC236}">
                    <a16:creationId xmlns:a16="http://schemas.microsoft.com/office/drawing/2014/main" id="{FCFF3F21-2CE2-A340-9B77-C9E994C4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72802"/>
                <a:ext cx="8229600" cy="606642"/>
              </a:xfrm>
              <a:prstGeom prst="rect">
                <a:avLst/>
              </a:prstGeom>
              <a:blipFill>
                <a:blip r:embed="rId3"/>
                <a:stretch>
                  <a:fillRect l="-1852" t="-12245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930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769770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“0 + 1 + 2 + … + n = n(n+1)/2”.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Base Case (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n=0):    0 =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mbria Math"/>
              </a:rPr>
              <a:t>0(0+1)/2.  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mbria Math"/>
              </a:rPr>
              <a:t>Therefore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mbria Math"/>
              </a:rPr>
              <a:t> P(0)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mbria Math"/>
              </a:rPr>
              <a:t>is true.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mbria Math"/>
              </a:rPr>
              <a:t>  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Induction Hypothesis: 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Suppose that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is true for some   	  	                                     arbitrary integer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 ≥ 0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Induction Step:  </a:t>
            </a:r>
          </a:p>
          <a:p>
            <a:pPr marL="57150" indent="0">
              <a:buNone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         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Goal:  Show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P(k+1),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i.e. show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(n+1) = (n+1)(n+2)/2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= n(n+1)/2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  by IH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Adding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n+1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to both sides, we get: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+ (n+1) = n(n+1)/2 + (n+1)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Now 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n(n+1)/2 + (n+1) =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(n+1)(n/2 + 1) = (n+1)(n+2)/2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So, we have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+ (n+1) = 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(n+1)(n+2)/2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, which is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exactly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P(k+1)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5.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Thus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is true for all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∈ℕ, by induction.</a:t>
            </a: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</a:t>
                </a:r>
                <a14:m>
                  <m:oMath xmlns:m="http://schemas.openxmlformats.org/officeDocument/2006/math">
                    <m:r>
                      <a:rPr lang="en-US" sz="3000" b="0" i="0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+ 3 + … +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+1)/2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5BC64B2E-EBA3-0549-9A59-F4650E2EE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944" y="5283127"/>
                <a:ext cx="7928112" cy="116322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>
                <a:normAutofit lnSpcReduction="10000"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Franklin Gothic Medium"/>
                    <a:ea typeface="+mj-ea"/>
                    <a:cs typeface="Franklin Gothic Medium"/>
                  </a:defRPr>
                </a:lvl1pPr>
              </a:lstStyle>
              <a:p>
                <a:pPr marL="0" lvl="1" algn="ctr" defTabSz="914400"/>
                <a:r>
                  <a:rPr lang="en-US" sz="3000" kern="0" dirty="0">
                    <a:solidFill>
                      <a:sysClr val="windowText" lastClr="000000"/>
                    </a:solidFill>
                    <a:latin typeface="Franklin Gothic Medium"/>
                    <a:cs typeface="Franklin Gothic Medium"/>
                  </a:rPr>
                  <a:t>Summation Notation</a:t>
                </a:r>
              </a:p>
              <a:p>
                <a:pPr marL="0" lvl="1" algn="ctr" defTabSz="914400"/>
                <a:endParaRPr lang="en-US" sz="1100" kern="0" dirty="0">
                  <a:solidFill>
                    <a:sysClr val="windowText" lastClr="000000"/>
                  </a:solidFill>
                  <a:latin typeface="Franklin Gothic Medium"/>
                  <a:cs typeface="Franklin Gothic Medium"/>
                </a:endParaRPr>
              </a:p>
              <a:p>
                <a:pPr marL="0" lvl="1" algn="ctr" defTabSz="914400"/>
                <a:r>
                  <a:rPr lang="en-US" sz="3000" kern="0" dirty="0">
                    <a:solidFill>
                      <a:sysClr val="windowText" lastClr="000000"/>
                    </a:solidFill>
                    <a:latin typeface="Franklin Gothic Medium"/>
                    <a:cs typeface="Franklin Gothic Medium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30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=0+</m:t>
                    </m:r>
                    <m:r>
                      <a:rPr lang="en-US" sz="30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1 + 2 + 3 + … + </m:t>
                    </m:r>
                    <m:r>
                      <a:rPr lang="en-US" sz="30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𝑛</m:t>
                    </m:r>
                  </m:oMath>
                </a14:m>
                <a:endParaRPr lang="en-US" sz="3000" kern="0" dirty="0">
                  <a:solidFill>
                    <a:sysClr val="windowText" lastClr="000000"/>
                  </a:solidFill>
                  <a:latin typeface="Franklin Gothic Medium"/>
                  <a:cs typeface="Franklin Gothic Medium"/>
                </a:endParaRPr>
              </a:p>
              <a:p>
                <a:pPr marL="0" lvl="1" defTabSz="914400"/>
                <a:endParaRPr lang="en-US" sz="3000" kern="0" dirty="0">
                  <a:solidFill>
                    <a:sysClr val="windowText" lastClr="000000"/>
                  </a:solidFill>
                  <a:latin typeface="Franklin Gothic Medium"/>
                  <a:cs typeface="Franklin Gothic Medium"/>
                </a:endParaRPr>
              </a:p>
              <a:p>
                <a:pPr marL="0" lvl="1" defTabSz="914400"/>
                <a:endParaRPr lang="en-US" sz="3000" kern="0" dirty="0">
                  <a:solidFill>
                    <a:sysClr val="windowText" lastClr="000000"/>
                  </a:solidFill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5BC64B2E-EBA3-0549-9A59-F4650E2EE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44" y="5283127"/>
                <a:ext cx="7928112" cy="1163223"/>
              </a:xfrm>
              <a:prstGeom prst="rect">
                <a:avLst/>
              </a:prstGeom>
              <a:blipFill>
                <a:blip r:embed="rId5"/>
                <a:stretch>
                  <a:fillRect t="-18280" b="-8709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92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769770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“0 + 1 + 2 + … + n = n(n+1)/2”.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Base Case (</a:t>
            </a:r>
            <a:r>
              <a:rPr lang="en-US" sz="2400" dirty="0">
                <a:latin typeface="+mn-lt"/>
              </a:rPr>
              <a:t>n=0):    0 = </a:t>
            </a:r>
            <a:r>
              <a:rPr lang="en-US" sz="2400" dirty="0">
                <a:latin typeface="+mn-lt"/>
                <a:cs typeface="Cambria Math"/>
              </a:rPr>
              <a:t>0(0+1)/2.   </a:t>
            </a:r>
            <a:r>
              <a:rPr lang="en-US" sz="2400" dirty="0">
                <a:latin typeface="Franklin Gothic Medium" panose="020B0603020102020204" pitchFamily="34" charset="0"/>
                <a:cs typeface="Cambria Math"/>
              </a:rPr>
              <a:t>Therefore</a:t>
            </a:r>
            <a:r>
              <a:rPr lang="en-US" sz="2400" dirty="0">
                <a:latin typeface="+mn-lt"/>
                <a:cs typeface="Cambria Math"/>
              </a:rPr>
              <a:t> P(0) </a:t>
            </a:r>
            <a:r>
              <a:rPr lang="en-US" sz="2400" dirty="0">
                <a:latin typeface="Franklin Gothic Medium" panose="020B0603020102020204" pitchFamily="34" charset="0"/>
                <a:cs typeface="Cambria Math"/>
              </a:rPr>
              <a:t>is true.</a:t>
            </a:r>
            <a:r>
              <a:rPr lang="en-US" sz="2400" dirty="0">
                <a:latin typeface="+mn-lt"/>
                <a:cs typeface="Cambria Math"/>
              </a:rPr>
              <a:t>  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Induction Hypothesis: 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Suppose that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is true for some   	  	                                     arbitrary integer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 ≥ 0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Induction Step:  </a:t>
            </a:r>
          </a:p>
          <a:p>
            <a:pPr marL="57150" indent="0">
              <a:buNone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         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Goal:  Show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P(k+1),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i.e. show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(n+1) = (n+1)(n+2)/2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= n(n+1)/2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  by IH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Adding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n+1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to both sides, we get: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+ (n+1) = n(n+1)/2 + (n+1)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Now 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n(n+1)/2 + (n+1) =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(n+1)(n/2 + 1) = (n+1)(n+2)/2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So, we have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+ (n+1) = 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(n+1)(n+2)/2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, which is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exactly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P(k+1)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5.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Thus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is true for all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∈ℕ, by induction.</a:t>
            </a: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</a:t>
                </a:r>
                <a14:m>
                  <m:oMath xmlns:m="http://schemas.openxmlformats.org/officeDocument/2006/math">
                    <m:r>
                      <a:rPr lang="en-US" sz="3000" b="0" i="0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+ 3 + … +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+1)/2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539FBCC6-B4E3-F241-A047-B4E91D9DF3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944" y="5283127"/>
                <a:ext cx="7928112" cy="116322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>
                <a:normAutofit lnSpcReduction="10000"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Franklin Gothic Medium"/>
                    <a:ea typeface="+mj-ea"/>
                    <a:cs typeface="Franklin Gothic Medium"/>
                  </a:defRPr>
                </a:lvl1pPr>
              </a:lstStyle>
              <a:p>
                <a:pPr marL="0" lvl="1" algn="ctr" defTabSz="914400"/>
                <a:r>
                  <a:rPr lang="en-US" sz="3000" kern="0" dirty="0">
                    <a:solidFill>
                      <a:sysClr val="windowText" lastClr="000000"/>
                    </a:solidFill>
                    <a:latin typeface="Franklin Gothic Medium"/>
                    <a:cs typeface="Franklin Gothic Medium"/>
                  </a:rPr>
                  <a:t>Summation Notation</a:t>
                </a:r>
              </a:p>
              <a:p>
                <a:pPr marL="0" lvl="1" algn="ctr" defTabSz="914400"/>
                <a:endParaRPr lang="en-US" sz="1100" kern="0" dirty="0">
                  <a:solidFill>
                    <a:sysClr val="windowText" lastClr="000000"/>
                  </a:solidFill>
                  <a:latin typeface="Franklin Gothic Medium"/>
                  <a:cs typeface="Franklin Gothic Medium"/>
                </a:endParaRPr>
              </a:p>
              <a:p>
                <a:pPr marL="0" lvl="1" algn="ctr" defTabSz="914400"/>
                <a:r>
                  <a:rPr lang="en-US" sz="3000" kern="0" dirty="0">
                    <a:solidFill>
                      <a:sysClr val="windowText" lastClr="000000"/>
                    </a:solidFill>
                    <a:latin typeface="Franklin Gothic Medium"/>
                    <a:cs typeface="Franklin Gothic Medium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30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=0+</m:t>
                    </m:r>
                    <m:r>
                      <a:rPr lang="en-US" sz="30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1 + 2 + 3 + … + </m:t>
                    </m:r>
                    <m:r>
                      <a:rPr lang="en-US" sz="30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𝑛</m:t>
                    </m:r>
                  </m:oMath>
                </a14:m>
                <a:endParaRPr lang="en-US" sz="3000" kern="0" dirty="0">
                  <a:solidFill>
                    <a:sysClr val="windowText" lastClr="000000"/>
                  </a:solidFill>
                  <a:latin typeface="Franklin Gothic Medium"/>
                  <a:cs typeface="Franklin Gothic Medium"/>
                </a:endParaRPr>
              </a:p>
              <a:p>
                <a:pPr marL="0" lvl="1" defTabSz="914400"/>
                <a:endParaRPr lang="en-US" sz="3000" kern="0" dirty="0">
                  <a:solidFill>
                    <a:sysClr val="windowText" lastClr="000000"/>
                  </a:solidFill>
                  <a:latin typeface="Franklin Gothic Medium"/>
                  <a:cs typeface="Franklin Gothic Medium"/>
                </a:endParaRPr>
              </a:p>
              <a:p>
                <a:pPr marL="0" lvl="1" defTabSz="914400"/>
                <a:endParaRPr lang="en-US" sz="3000" kern="0" dirty="0">
                  <a:solidFill>
                    <a:sysClr val="windowText" lastClr="000000"/>
                  </a:solidFill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539FBCC6-B4E3-F241-A047-B4E91D9DF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44" y="5283127"/>
                <a:ext cx="7928112" cy="1163223"/>
              </a:xfrm>
              <a:prstGeom prst="rect">
                <a:avLst/>
              </a:prstGeom>
              <a:blipFill>
                <a:blip r:embed="rId5"/>
                <a:stretch>
                  <a:fillRect t="-18280" b="-8709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29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769770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“0 + 1 + 2 + … + n = n(n+1)/2”.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Base Case (</a:t>
            </a:r>
            <a:r>
              <a:rPr lang="en-US" sz="2400" dirty="0">
                <a:latin typeface="+mn-lt"/>
              </a:rPr>
              <a:t>n=0):    0 = </a:t>
            </a:r>
            <a:r>
              <a:rPr lang="en-US" sz="2400" dirty="0">
                <a:latin typeface="+mn-lt"/>
                <a:cs typeface="Cambria Math"/>
              </a:rPr>
              <a:t>0(0+1)/2.   </a:t>
            </a:r>
            <a:r>
              <a:rPr lang="en-US" sz="2400" dirty="0">
                <a:latin typeface="Franklin Gothic Medium" panose="020B0603020102020204" pitchFamily="34" charset="0"/>
                <a:cs typeface="Cambria Math"/>
              </a:rPr>
              <a:t>Therefore</a:t>
            </a:r>
            <a:r>
              <a:rPr lang="en-US" sz="2400" dirty="0">
                <a:latin typeface="+mn-lt"/>
                <a:cs typeface="Cambria Math"/>
              </a:rPr>
              <a:t> P(0) </a:t>
            </a:r>
            <a:r>
              <a:rPr lang="en-US" sz="2400" dirty="0">
                <a:latin typeface="Franklin Gothic Medium" panose="020B0603020102020204" pitchFamily="34" charset="0"/>
                <a:cs typeface="Cambria Math"/>
              </a:rPr>
              <a:t>is true.</a:t>
            </a:r>
            <a:r>
              <a:rPr lang="en-US" sz="2400" dirty="0">
                <a:latin typeface="+mn-lt"/>
                <a:cs typeface="Cambria Math"/>
              </a:rPr>
              <a:t>  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Hypothesis:  </a:t>
            </a:r>
            <a:r>
              <a:rPr lang="en-US" sz="2400" dirty="0">
                <a:cs typeface="Calibri"/>
              </a:rPr>
              <a:t>Suppose that </a:t>
            </a:r>
            <a:r>
              <a:rPr lang="en-US" sz="2400" dirty="0">
                <a:latin typeface="+mn-lt"/>
                <a:cs typeface="Calibri"/>
              </a:rPr>
              <a:t>P(k)</a:t>
            </a:r>
            <a:r>
              <a:rPr lang="en-US" sz="2400" dirty="0">
                <a:cs typeface="Calibri"/>
              </a:rPr>
              <a:t> is true for some   	  	arbitrary integer </a:t>
            </a:r>
            <a:r>
              <a:rPr lang="en-US" sz="2400" dirty="0">
                <a:latin typeface="+mn-lt"/>
                <a:cs typeface="Calibri"/>
              </a:rPr>
              <a:t>k ≥ 0</a:t>
            </a:r>
            <a:r>
              <a:rPr lang="en-US" sz="2400" dirty="0">
                <a:cs typeface="Calibri"/>
              </a:rPr>
              <a:t>. I.e., suppose 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1 + 2 + …+ k  = k(k+1)/2</a:t>
            </a:r>
            <a:endParaRPr lang="en-US" sz="2400" dirty="0">
              <a:latin typeface="+mn-lt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								</a:t>
            </a:r>
            <a:endParaRPr lang="en-US" sz="2400" dirty="0">
              <a:solidFill>
                <a:prstClr val="black"/>
              </a:solidFill>
              <a:latin typeface="+mn-lt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 n(n+1)/2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  by IH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Adding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n+1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to both sides, we get: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+ (n+1) = n(n+1)/2 + (n+1)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Now 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n(n+1)/2 + (n+1) =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(n+1)(n/2 + 1) = (n+1)(n+2)/2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So, we have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+ (n+1) = 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(n+1)(n+2)/2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, which is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exactly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P(k+1)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5.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Thus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is true for all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∈ℕ, by induction.</a:t>
            </a: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</a:t>
                </a:r>
                <a14:m>
                  <m:oMath xmlns:m="http://schemas.openxmlformats.org/officeDocument/2006/math">
                    <m:r>
                      <a:rPr lang="en-US" sz="3000" b="0" i="0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+ 3 + … +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+1)/2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68482E-C141-3044-A530-1C1D939EB4E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7699034" y="2489812"/>
            <a:ext cx="0" cy="9391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AF7A25-33F9-7C4E-B3BF-2450238E2BC4}"/>
              </a:ext>
            </a:extLst>
          </p:cNvPr>
          <p:cNvSpPr txBox="1"/>
          <p:nvPr/>
        </p:nvSpPr>
        <p:spPr>
          <a:xfrm>
            <a:off x="6632075" y="3429000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ranklin Gothic Medium"/>
                <a:cs typeface="Franklin Gothic Medium"/>
              </a:rPr>
              <a:t>“some” or “an”</a:t>
            </a:r>
          </a:p>
          <a:p>
            <a:pPr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ranklin Gothic Medium"/>
                <a:cs typeface="Franklin Gothic Medium"/>
              </a:rPr>
              <a:t>not </a:t>
            </a:r>
            <a:r>
              <a:rPr lang="en-US" sz="2400" u="sng" dirty="0">
                <a:solidFill>
                  <a:srgbClr val="C00000"/>
                </a:solidFill>
                <a:latin typeface="Franklin Gothic Medium"/>
                <a:cs typeface="Franklin Gothic Medium"/>
              </a:rPr>
              <a:t>any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Franklin Gothic Medium"/>
                <a:cs typeface="Franklin Gothic Medium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2695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769770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“0 + 1 + 2 + … + n = n(n+1)/2”.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Base Case (</a:t>
            </a:r>
            <a:r>
              <a:rPr lang="en-US" sz="2400" dirty="0">
                <a:latin typeface="+mn-lt"/>
              </a:rPr>
              <a:t>n=0):    0 = </a:t>
            </a:r>
            <a:r>
              <a:rPr lang="en-US" sz="2400" dirty="0">
                <a:latin typeface="+mn-lt"/>
                <a:cs typeface="Cambria Math"/>
              </a:rPr>
              <a:t>0(0+1)/2.   </a:t>
            </a:r>
            <a:r>
              <a:rPr lang="en-US" sz="2400" dirty="0">
                <a:latin typeface="Franklin Gothic Medium" panose="020B0603020102020204" pitchFamily="34" charset="0"/>
                <a:cs typeface="Cambria Math"/>
              </a:rPr>
              <a:t>Therefore</a:t>
            </a:r>
            <a:r>
              <a:rPr lang="en-US" sz="2400" dirty="0">
                <a:latin typeface="+mn-lt"/>
                <a:cs typeface="Cambria Math"/>
              </a:rPr>
              <a:t> P(0) </a:t>
            </a:r>
            <a:r>
              <a:rPr lang="en-US" sz="2400" dirty="0">
                <a:latin typeface="Franklin Gothic Medium" panose="020B0603020102020204" pitchFamily="34" charset="0"/>
                <a:cs typeface="Cambria Math"/>
              </a:rPr>
              <a:t>is true.</a:t>
            </a:r>
            <a:r>
              <a:rPr lang="en-US" sz="2400" dirty="0">
                <a:latin typeface="+mn-lt"/>
                <a:cs typeface="Cambria Math"/>
              </a:rPr>
              <a:t>  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Hypothesis:  </a:t>
            </a:r>
            <a:r>
              <a:rPr lang="en-US" sz="2400" dirty="0">
                <a:cs typeface="Calibri"/>
              </a:rPr>
              <a:t>Suppose that </a:t>
            </a:r>
            <a:r>
              <a:rPr lang="en-US" sz="2400" dirty="0">
                <a:latin typeface="+mn-lt"/>
                <a:cs typeface="Calibri"/>
              </a:rPr>
              <a:t>P(k)</a:t>
            </a:r>
            <a:r>
              <a:rPr lang="en-US" sz="2400" dirty="0">
                <a:cs typeface="Calibri"/>
              </a:rPr>
              <a:t> is true for some   	 	arbitrary integer </a:t>
            </a:r>
            <a:r>
              <a:rPr lang="en-US" sz="2400" dirty="0">
                <a:latin typeface="+mn-lt"/>
                <a:cs typeface="Calibri"/>
              </a:rPr>
              <a:t>k ≥ 0</a:t>
            </a:r>
            <a:r>
              <a:rPr lang="en-US" sz="2400" dirty="0">
                <a:cs typeface="Calibri"/>
              </a:rPr>
              <a:t>. I.e., suppose 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1 + 2 + …+ k  = k(k+1)/2</a:t>
            </a:r>
            <a:endParaRPr lang="en-US" sz="2400" dirty="0">
              <a:latin typeface="+mn-lt"/>
              <a:cs typeface="Calibri"/>
            </a:endParaRP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Step:  </a:t>
            </a:r>
          </a:p>
          <a:p>
            <a:pPr marL="57150" indent="0">
              <a:buNone/>
            </a:pPr>
            <a:r>
              <a:rPr lang="en-US" sz="2400" dirty="0">
                <a:latin typeface="+mn-lt"/>
              </a:rPr>
              <a:t>        </a:t>
            </a:r>
            <a:r>
              <a:rPr lang="en-US" sz="2400" dirty="0">
                <a:latin typeface="Franklin Gothic Medium" panose="020B0603020102020204" pitchFamily="34" charset="0"/>
              </a:rPr>
              <a:t>Goal:  Show</a:t>
            </a:r>
            <a:r>
              <a:rPr lang="en-US" sz="2400" dirty="0">
                <a:latin typeface="+mn-lt"/>
              </a:rPr>
              <a:t> P(k+1), </a:t>
            </a:r>
            <a:r>
              <a:rPr lang="en-US" sz="2400" dirty="0">
                <a:latin typeface="Franklin Gothic Medium" panose="020B0603020102020204" pitchFamily="34" charset="0"/>
              </a:rPr>
              <a:t>i.e. show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1 + 2 + …+ k+ (k+1) = (k+1)(k+2)/2</a:t>
            </a: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cs typeface="Calibri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= n(n+1)/2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  by IH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Adding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n+1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to both sides, we get: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+ (n+1) = n(n+1)/2 + (n+1)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Now 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n(n+1)/2 + (n+1) =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(n+1)(n/2 + 1) = (n+1)(n+2)/2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So, we have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n + (n+1) = </a:t>
            </a: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(n+1)(n+2)/2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, which is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exactly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P(k+1)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5.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Thus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is true for all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∈ℕ, by induction.</a:t>
            </a: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6865" y="3205536"/>
            <a:ext cx="8055491" cy="431514"/>
          </a:xfrm>
          <a:prstGeom prst="rec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</a:t>
                </a:r>
                <a14:m>
                  <m:oMath xmlns:m="http://schemas.openxmlformats.org/officeDocument/2006/math">
                    <m:r>
                      <a:rPr lang="en-US" sz="3000" b="0" i="0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+ 3 + … +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+1)/2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914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Last Time: New Inference Rule</a:t>
            </a:r>
          </a:p>
        </p:txBody>
      </p:sp>
      <p:sp>
        <p:nvSpPr>
          <p:cNvPr id="6149" name="TextBox 6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5105400"/>
            <a:ext cx="5638800" cy="14747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Formal steps</a:t>
            </a:r>
          </a:p>
          <a:p>
            <a:pPr eaLnBrk="1" hangingPunct="1"/>
            <a:r>
              <a:rPr lang="en-US">
                <a:cs typeface="Arial" charset="0"/>
              </a:rPr>
              <a:t>Show P(0)</a:t>
            </a:r>
          </a:p>
          <a:p>
            <a:pPr eaLnBrk="1" hangingPunct="1"/>
            <a:r>
              <a:rPr lang="en-US">
                <a:cs typeface="Arial" charset="0"/>
              </a:rPr>
              <a:t>Assume P(k),  Prove P(k+1),  Conclude P(k)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  <a:p>
            <a:pPr eaLnBrk="1" hangingPunct="1"/>
            <a:r>
              <a:rPr lang="en-US">
                <a:cs typeface="Arial" charset="0"/>
              </a:rPr>
              <a:t>Conclude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</a:t>
            </a:r>
            <a:r>
              <a:rPr lang="en-US">
                <a:cs typeface="Arial" charset="0"/>
              </a:rPr>
              <a:t> k (P(k)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P(k+1))</a:t>
            </a:r>
          </a:p>
          <a:p>
            <a:pPr eaLnBrk="1" hangingPunct="1"/>
            <a:r>
              <a:rPr lang="en-US">
                <a:cs typeface="Arial" charset="0"/>
              </a:rPr>
              <a:t>Conclude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</a:t>
            </a:r>
            <a:r>
              <a:rPr lang="en-US">
                <a:cs typeface="Arial" charset="0"/>
              </a:rPr>
              <a:t> n P(n)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0016" y="951383"/>
            <a:ext cx="401576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/>
              <a:t>Domain: Natural Numbers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20011" y="2490281"/>
            <a:ext cx="6111545" cy="1877437"/>
            <a:chOff x="3767613" y="1847048"/>
            <a:chExt cx="6111545" cy="18774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767613" y="1847048"/>
                  <a:ext cx="6111545" cy="1877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sz="3600" b="0" dirty="0">
                    <a:latin typeface="Franklin Gothic Medium"/>
                    <a:cs typeface="Franklin Gothic Medium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cs typeface="Franklin Gothic Medium"/>
                        </a:rPr>
                        <m:t>𝑃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cs typeface="Franklin Gothic Medium"/>
                            </a:rPr>
                            <m:t>0</m:t>
                          </m:r>
                        </m:e>
                      </m:d>
                    </m:oMath>
                  </a14:m>
                  <a:r>
                    <a:rPr lang="en-US" sz="3600" dirty="0">
                      <a:ea typeface="Cambria Math" panose="02040503050406030204" pitchFamily="18" charset="0"/>
                      <a:cs typeface="Franklin Gothic Medium"/>
                    </a:rPr>
                    <a:t>      </a:t>
                  </a:r>
                  <a14:m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anklin Gothic Medium"/>
                        </a:rPr>
                        <m:t>∀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anklin Gothic Medium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anklin Gothic Medium"/>
                        </a:rPr>
                        <m:t> 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anklin Gothic Medium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𝑘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anklin Gothic Medium"/>
                        </a:rPr>
                        <m:t>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anklin Gothic Medium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𝑘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+1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anklin Gothic Medium"/>
                        </a:rPr>
                        <m:t>)</m:t>
                      </m:r>
                    </m:oMath>
                  </a14:m>
                  <a:endParaRPr lang="en-US" sz="3600" b="0" dirty="0">
                    <a:latin typeface="Franklin Gothic Medium"/>
                    <a:ea typeface="Cambria Math" panose="02040503050406030204" pitchFamily="18" charset="0"/>
                    <a:cs typeface="Franklin Gothic Medium"/>
                  </a:endParaRPr>
                </a:p>
                <a:p>
                  <a:endParaRPr lang="en-US" sz="1400" dirty="0">
                    <a:latin typeface="Franklin Gothic Medium"/>
                    <a:cs typeface="Franklin Gothic Medium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∴∀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𝑛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 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𝑛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)</m:t>
                        </m:r>
                      </m:oMath>
                    </m:oMathPara>
                  </a14:m>
                  <a:endParaRPr lang="en-US" sz="3600" dirty="0">
                    <a:latin typeface="Franklin Gothic Medium"/>
                    <a:cs typeface="Franklin Gothic Medium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613" y="1847048"/>
                  <a:ext cx="6111545" cy="1877437"/>
                </a:xfrm>
                <a:prstGeom prst="rect">
                  <a:avLst/>
                </a:prstGeom>
                <a:blipFill>
                  <a:blip r:embed="rId5"/>
                  <a:stretch>
                    <a:fillRect l="-2490" r="-2490" b="-107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/>
            <p:cNvCxnSpPr>
              <a:cxnSpLocks/>
            </p:cNvCxnSpPr>
            <p:nvPr/>
          </p:nvCxnSpPr>
          <p:spPr>
            <a:xfrm>
              <a:off x="3767613" y="3083371"/>
              <a:ext cx="599036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7713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769770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“0 + 1 + 2 + … + n = n(n+1)/2”.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Base Case (</a:t>
            </a:r>
            <a:r>
              <a:rPr lang="en-US" sz="2400" dirty="0">
                <a:latin typeface="+mn-lt"/>
              </a:rPr>
              <a:t>n=0):    0 = </a:t>
            </a:r>
            <a:r>
              <a:rPr lang="en-US" sz="2400" dirty="0">
                <a:latin typeface="+mn-lt"/>
                <a:cs typeface="Cambria Math"/>
              </a:rPr>
              <a:t>0(0+1)/2.   </a:t>
            </a:r>
            <a:r>
              <a:rPr lang="en-US" sz="2400" dirty="0">
                <a:latin typeface="Franklin Gothic Medium" panose="020B0603020102020204" pitchFamily="34" charset="0"/>
                <a:cs typeface="Cambria Math"/>
              </a:rPr>
              <a:t>Therefore</a:t>
            </a:r>
            <a:r>
              <a:rPr lang="en-US" sz="2400" dirty="0">
                <a:latin typeface="+mn-lt"/>
                <a:cs typeface="Cambria Math"/>
              </a:rPr>
              <a:t> P(0) </a:t>
            </a:r>
            <a:r>
              <a:rPr lang="en-US" sz="2400" dirty="0">
                <a:latin typeface="Franklin Gothic Medium" panose="020B0603020102020204" pitchFamily="34" charset="0"/>
                <a:cs typeface="Cambria Math"/>
              </a:rPr>
              <a:t>is true.</a:t>
            </a:r>
            <a:r>
              <a:rPr lang="en-US" sz="2400" dirty="0">
                <a:latin typeface="+mn-lt"/>
                <a:cs typeface="Cambria Math"/>
              </a:rPr>
              <a:t>  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Hypothesis:  </a:t>
            </a:r>
            <a:r>
              <a:rPr lang="en-US" sz="2400" dirty="0">
                <a:cs typeface="Calibri"/>
              </a:rPr>
              <a:t>Suppose that </a:t>
            </a:r>
            <a:r>
              <a:rPr lang="en-US" sz="2400" dirty="0">
                <a:latin typeface="+mn-lt"/>
                <a:cs typeface="Calibri"/>
              </a:rPr>
              <a:t>P(k)</a:t>
            </a:r>
            <a:r>
              <a:rPr lang="en-US" sz="2400" dirty="0">
                <a:cs typeface="Calibri"/>
              </a:rPr>
              <a:t> is true for some   	 	arbitrary integer </a:t>
            </a:r>
            <a:r>
              <a:rPr lang="en-US" sz="2400" dirty="0">
                <a:latin typeface="+mn-lt"/>
                <a:cs typeface="Calibri"/>
              </a:rPr>
              <a:t>k ≥ 0</a:t>
            </a:r>
            <a:r>
              <a:rPr lang="en-US" sz="2400" dirty="0">
                <a:cs typeface="Calibri"/>
              </a:rPr>
              <a:t>. I.e., suppose </a:t>
            </a:r>
            <a:r>
              <a:rPr lang="en-US" sz="2400" dirty="0">
                <a:solidFill>
                  <a:prstClr val="black"/>
                </a:solidFill>
                <a:latin typeface="+mn-lt"/>
                <a:cs typeface="Calibri"/>
              </a:rPr>
              <a:t>1 + 2 + …+ k  = k(k+1)/2</a:t>
            </a:r>
            <a:endParaRPr lang="en-US" sz="2400" dirty="0">
              <a:latin typeface="+mn-lt"/>
              <a:cs typeface="Calibri"/>
            </a:endParaRP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Induction Step:  </a:t>
            </a: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/>
              <a:t>	       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latin typeface="+mn-lt"/>
                <a:cs typeface="Calibri"/>
              </a:rPr>
              <a:t>1 + 2 + … + k + (k+1) = (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1 + 2 + … + k) + (k+1) 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                                                    = </a:t>
            </a:r>
            <a:r>
              <a:rPr lang="en-US" sz="2400" dirty="0">
                <a:latin typeface="+mn-lt"/>
                <a:cs typeface="Calibri"/>
              </a:rPr>
              <a:t>k(k+1)/2 + (k+1)  </a:t>
            </a:r>
            <a:r>
              <a:rPr lang="en-US" sz="2400" dirty="0">
                <a:cs typeface="Calibri"/>
              </a:rPr>
              <a:t>by IH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							</a:t>
            </a:r>
            <a:r>
              <a:rPr lang="en-US" sz="2400" dirty="0">
                <a:latin typeface="+mn-lt"/>
                <a:cs typeface="Calibri"/>
              </a:rPr>
              <a:t>     = (k+1)(k/2 + 1)</a:t>
            </a:r>
          </a:p>
          <a:p>
            <a:pPr marL="0" indent="0">
              <a:buNone/>
            </a:pPr>
            <a:r>
              <a:rPr lang="en-US" sz="2400" dirty="0">
                <a:latin typeface="+mn-lt"/>
                <a:cs typeface="Calibri"/>
              </a:rPr>
              <a:t>							     = (k+1)(k+2)/2</a:t>
            </a:r>
            <a:endParaRPr lang="en-US" sz="1400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 	 So, we have shown </a:t>
            </a:r>
            <a:r>
              <a:rPr lang="en-US" sz="2400" dirty="0">
                <a:latin typeface="+mn-lt"/>
                <a:cs typeface="Calibri"/>
              </a:rPr>
              <a:t>1 + 2 + … + k + (k+1) = 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libri"/>
              </a:rPr>
              <a:t>(k+1)(k+2)/2</a:t>
            </a:r>
            <a:r>
              <a:rPr lang="en-US" sz="2400" dirty="0">
                <a:cs typeface="Calibri"/>
              </a:rPr>
              <a:t>, 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	 which is exactly </a:t>
            </a:r>
            <a:r>
              <a:rPr lang="en-US" sz="2400" dirty="0">
                <a:latin typeface="+mn-lt"/>
                <a:cs typeface="Calibri"/>
              </a:rPr>
              <a:t>P(k+1)</a:t>
            </a:r>
            <a:r>
              <a:rPr lang="en-US" sz="2400" dirty="0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  </a:t>
            </a:r>
            <a:r>
              <a:rPr lang="en-US" sz="2400" dirty="0">
                <a:latin typeface="Franklin Gothic Medium" panose="020B0603020102020204" pitchFamily="34" charset="0"/>
                <a:cs typeface="Calibri"/>
              </a:rPr>
              <a:t>5.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cs typeface="Calibri"/>
              </a:rPr>
              <a:t>Thus </a:t>
            </a:r>
            <a:r>
              <a:rPr lang="en-US" sz="2400" dirty="0">
                <a:latin typeface="+mn-lt"/>
                <a:cs typeface="Calibri"/>
              </a:rPr>
              <a:t>P(n) </a:t>
            </a:r>
            <a:r>
              <a:rPr lang="en-US" sz="2400" dirty="0">
                <a:cs typeface="Calibri"/>
              </a:rPr>
              <a:t>is true for all </a:t>
            </a:r>
            <a:r>
              <a:rPr lang="en-US" sz="2400" dirty="0">
                <a:latin typeface="+mn-lt"/>
                <a:cs typeface="Calibri"/>
              </a:rPr>
              <a:t>n</a:t>
            </a:r>
            <a:r>
              <a:rPr lang="en-US" sz="2400" dirty="0">
                <a:cs typeface="Calibri"/>
              </a:rPr>
              <a:t> ∈ℕ, by induction.</a:t>
            </a: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</a:t>
                </a:r>
                <a14:m>
                  <m:oMath xmlns:m="http://schemas.openxmlformats.org/officeDocument/2006/math">
                    <m:r>
                      <a:rPr lang="en-US" sz="3000" b="0" i="0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+ 3 + … +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+1)/2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178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Induction: Changing the start line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prstClr val="black"/>
                    </a:solidFill>
                    <a:ea typeface="+mj-ea"/>
                  </a:rPr>
                  <a:t>What if we want to prove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𝑃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𝑛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ea typeface="+mj-ea"/>
                  </a:rPr>
                  <a:t> is true for all integers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j-ea"/>
                      </a:rPr>
                      <m:t>𝑛</m:t>
                    </m:r>
                    <m:r>
                      <a:rPr lang="en-US" i="1" dirty="0" err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 err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Franklin Gothic Medium" panose="020B0603020102020204" pitchFamily="34" charset="0"/>
                    <a:ea typeface="Cambria Math" panose="02040503050406030204" pitchFamily="18" charset="0"/>
                  </a:rPr>
                  <a:t> for some 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Franklin Gothic Medium" panose="020B0603020102020204" pitchFamily="34" charset="0"/>
                    <a:ea typeface="Cambria Math" panose="02040503050406030204" pitchFamily="18" charset="0"/>
                  </a:rPr>
                  <a:t>?</a:t>
                </a:r>
              </a:p>
              <a:p>
                <a:pPr lvl="2"/>
                <a:endParaRPr lang="en-US" sz="1800" dirty="0">
                  <a:solidFill>
                    <a:prstClr val="black"/>
                  </a:solidFill>
                  <a:latin typeface="Franklin Gothic Medium" panose="020B0603020102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prstClr val="black"/>
                    </a:solidFill>
                    <a:latin typeface="Franklin Gothic Medium" panose="020B0603020102020204" pitchFamily="34" charset="0"/>
                    <a:ea typeface="Cambria Math" panose="02040503050406030204" pitchFamily="18" charset="0"/>
                  </a:rPr>
                  <a:t>Define predicate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 dirty="0" err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dirty="0" err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Franklin Gothic Medium" panose="020B0603020102020204" pitchFamily="34" charset="0"/>
                    <a:ea typeface="Cambria Math" panose="02040503050406030204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Franklin Gothic Medium" panose="020B0603020102020204" pitchFamily="34" charset="0"/>
                    <a:ea typeface="Cambria Math" panose="02040503050406030204" pitchFamily="18" charset="0"/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prstClr val="black"/>
                    </a:solidFill>
                    <a:latin typeface="Franklin Gothic Medium" panose="020B0603020102020204" pitchFamily="34" charset="0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≡∀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prstClr val="black"/>
                  </a:solidFill>
                  <a:latin typeface="Franklin Gothic Medium" panose="020B0603020102020204" pitchFamily="34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solidFill>
                      <a:prstClr val="black"/>
                    </a:solidFill>
                    <a:latin typeface="Franklin Gothic Medium" panose="020B0603020102020204" pitchFamily="34" charset="0"/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dirty="0">
                    <a:solidFill>
                      <a:prstClr val="black"/>
                    </a:solidFill>
                    <a:latin typeface="Franklin Gothic Medium" panose="020B0603020102020204" pitchFamily="34" charset="0"/>
                    <a:ea typeface="Cambria Math" panose="02040503050406030204" pitchFamily="18" charset="0"/>
                  </a:rPr>
                  <a:t>Ordinary induction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Franklin Gothic Medium" panose="020B0603020102020204" pitchFamily="34" charset="0"/>
                    <a:ea typeface="Cambria Math" panose="02040503050406030204" pitchFamily="18" charset="0"/>
                  </a:rPr>
                  <a:t>:  </a:t>
                </a:r>
              </a:p>
              <a:p>
                <a:pPr lvl="1"/>
                <a:r>
                  <a:rPr lang="en-US" dirty="0">
                    <a:solidFill>
                      <a:prstClr val="black"/>
                    </a:solidFill>
                    <a:latin typeface="Franklin Gothic Medium" panose="020B0603020102020204" pitchFamily="34" charset="0"/>
                    <a:ea typeface="Cambria Math" panose="02040503050406030204" pitchFamily="18" charset="0"/>
                  </a:rPr>
                  <a:t>Prove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  <a:latin typeface="Franklin Gothic Medium" panose="020B0603020102020204" pitchFamily="34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Prove                                                        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23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Inductive Proofs In 5 Easy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4001" y="1244160"/>
                <a:ext cx="8746066" cy="5140800"/>
              </a:xfrm>
            </p:spPr>
            <p:txBody>
              <a:bodyPr>
                <a:noAutofit/>
              </a:bodyPr>
              <a:lstStyle/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1. “Let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be... . We will show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true for all 		     integers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6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600" dirty="0"/>
                  <a:t> by induction.”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2. “Base Case:” Prove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3. “Inductive Hypothesis: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	Assume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true for an arbitrary integer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6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600" dirty="0"/>
                  <a:t>”   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4. “Inductive Step:” Prove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600" dirty="0"/>
                  <a:t> is true: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     	</a:t>
                </a:r>
                <a:r>
                  <a:rPr lang="en-US" sz="2600" i="1" dirty="0"/>
                  <a:t>Use the goal to figure out what you need. 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	</a:t>
                </a:r>
                <a:r>
                  <a:rPr lang="en-US" sz="2600" i="1" dirty="0">
                    <a:solidFill>
                      <a:srgbClr val="0070C0"/>
                    </a:solidFill>
                  </a:rPr>
                  <a:t>Make sure you are using I.H. and point out where you are 	using it.  (Don’t assume</a:t>
                </a:r>
                <a:r>
                  <a:rPr lang="en-US" sz="2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</a:t>
                </a:r>
                <a:r>
                  <a:rPr lang="en-US" sz="2600" i="1" dirty="0">
                    <a:solidFill>
                      <a:srgbClr val="0070C0"/>
                    </a:solidFill>
                  </a:rPr>
                  <a:t>!!)</a:t>
                </a:r>
                <a:endParaRPr lang="en-US" sz="2600" i="1" dirty="0">
                  <a:solidFill>
                    <a:schemeClr val="accent2"/>
                  </a:solidFill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5. “Conclusion: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true for all integers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6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600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1" y="1244160"/>
                <a:ext cx="8746066" cy="5140800"/>
              </a:xfrm>
              <a:blipFill rotWithShape="0">
                <a:blip r:embed="rId2"/>
                <a:stretch>
                  <a:fillRect l="-1255" t="-949" r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373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3" hidden="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000" i="1" kern="0" baseline="3000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704"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776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400" dirty="0">
                    <a:latin typeface="+mn-lt"/>
                    <a:cs typeface=""/>
                  </a:rPr>
                  <a:t> P(n)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400" dirty="0">
                    <a:latin typeface="+mn-lt"/>
                    <a:cs typeface=""/>
                  </a:rPr>
                  <a:t> “3</a:t>
                </a:r>
                <a:r>
                  <a:rPr lang="en-US" sz="2400" baseline="30000" dirty="0">
                    <a:latin typeface="+mn-lt"/>
                    <a:cs typeface=""/>
                  </a:rPr>
                  <a:t>n</a:t>
                </a:r>
                <a:r>
                  <a:rPr lang="en-US" sz="2400" dirty="0">
                    <a:latin typeface="+mn-lt"/>
                    <a:cs typeface="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 </a:t>
                </a:r>
                <a:r>
                  <a:rPr lang="en-US" sz="2400" dirty="0">
                    <a:latin typeface="+mn-lt"/>
                    <a:cs typeface=""/>
                  </a:rPr>
                  <a:t>n</a:t>
                </a:r>
                <a:r>
                  <a:rPr lang="en-US" sz="2400" baseline="300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+mn-lt"/>
                    <a:cs typeface=""/>
                  </a:rPr>
                  <a:t>+3”. 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We will show</a:t>
                </a:r>
                <a:r>
                  <a:rPr lang="en-US" sz="2400" dirty="0">
                    <a:latin typeface="+mn-lt"/>
                    <a:cs typeface=""/>
                  </a:rPr>
                  <a:t> P(n) i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s true for all      integers </a:t>
                </a:r>
                <a:r>
                  <a:rPr lang="en-US" sz="2400" dirty="0">
                    <a:latin typeface="+mn-lt"/>
                    <a:cs typeface=""/>
                  </a:rPr>
                  <a:t>n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 by induction.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>
                    <a:solidFill>
                      <a:schemeClr val="bg1"/>
                    </a:solidFill>
                  </a:rPr>
                  <a:t>Base Case (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</a:rPr>
                  <a:t>n=2):  </a:t>
                </a:r>
                <a:r>
                  <a:rPr lang="en-US" sz="2400" dirty="0">
                    <a:latin typeface="+mn-lt"/>
                  </a:rPr>
                  <a:t> 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mbria Math"/>
                  </a:rPr>
                  <a:t>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mbria Math"/>
                  </a:rPr>
                  <a:t> = 9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7 = 4+3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mbria Math"/>
                  </a:rPr>
                  <a:t> = 2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mbria Math"/>
                  </a:rPr>
                  <a:t>+3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 Math"/>
                  </a:rPr>
                  <a:t>so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mbria Math"/>
                  </a:rPr>
                  <a:t> P(2)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>
                    <a:solidFill>
                      <a:schemeClr val="bg1"/>
                    </a:solidFill>
                  </a:rPr>
                  <a:t>Hypothesis: 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Suppose that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P(k)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is true for some   	  	                                     arbitrary integer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k ≥ 2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>
                    <a:solidFill>
                      <a:schemeClr val="bg1"/>
                    </a:solidFill>
                  </a:rPr>
                  <a:t>Induction Step:  </a:t>
                </a:r>
              </a:p>
              <a:p>
                <a:pPr marL="5715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</a:rPr>
                  <a:t>         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</a:rPr>
                  <a:t> P(k+1),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i.e. show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Calibri"/>
                  </a:rPr>
                  <a:t>k+1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(k+1)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+3=k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+2k+4</a:t>
                </a:r>
                <a:endParaRPr lang="en-US" sz="2400" dirty="0">
                  <a:solidFill>
                    <a:schemeClr val="bg1"/>
                  </a:solidFill>
                  <a:latin typeface="+mn-lt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	       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       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k+1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= 3(3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k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)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                             	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 3(k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+3)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by the IH</a:t>
                </a:r>
                <a:endParaRPr lang="en-US" sz="2400" dirty="0">
                  <a:solidFill>
                    <a:schemeClr val="bg1"/>
                  </a:solidFill>
                  <a:latin typeface="+mn-lt"/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                         		= 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+2k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+9</a:t>
                </a:r>
                <a:endParaRPr lang="en-US" sz="2400" dirty="0">
                  <a:solidFill>
                    <a:schemeClr val="bg1"/>
                  </a:solidFill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			      	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 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+2k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+1 = (k+1)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 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since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k ≥ 1.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 Therefore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P(k+1)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is true.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is true for all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∈ℕ, by induction.</a:t>
                </a:r>
              </a:p>
            </p:txBody>
          </p:sp>
        </mc:Choice>
        <mc:Fallback xmlns=""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378007" y="993261"/>
                <a:ext cx="8769770" cy="5551179"/>
              </a:xfrm>
              <a:blipFill rotWithShape="0">
                <a:blip r:embed="rId5"/>
                <a:stretch>
                  <a:fillRect l="-347" t="-988" b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000" i="1" kern="0" baseline="3000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1704"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25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400" dirty="0">
                    <a:latin typeface="+mn-lt"/>
                    <a:cs typeface=""/>
                  </a:rPr>
                  <a:t> P(n)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400" dirty="0">
                    <a:latin typeface="+mn-lt"/>
                    <a:cs typeface=""/>
                  </a:rPr>
                  <a:t> “3</a:t>
                </a:r>
                <a:r>
                  <a:rPr lang="en-US" sz="2400" baseline="30000" dirty="0">
                    <a:latin typeface="+mn-lt"/>
                    <a:cs typeface=""/>
                  </a:rPr>
                  <a:t>n</a:t>
                </a:r>
                <a:r>
                  <a:rPr lang="en-US" sz="2400" dirty="0">
                    <a:latin typeface="+mn-lt"/>
                    <a:cs typeface="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 </a:t>
                </a:r>
                <a:r>
                  <a:rPr lang="en-US" sz="2400" dirty="0">
                    <a:latin typeface="+mn-lt"/>
                    <a:cs typeface=""/>
                  </a:rPr>
                  <a:t>n</a:t>
                </a:r>
                <a:r>
                  <a:rPr lang="en-US" sz="2400" baseline="300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+mn-lt"/>
                    <a:cs typeface=""/>
                  </a:rPr>
                  <a:t>+3”. 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We will show</a:t>
                </a:r>
                <a:r>
                  <a:rPr lang="en-US" sz="2400" dirty="0">
                    <a:latin typeface="+mn-lt"/>
                    <a:cs typeface=""/>
                  </a:rPr>
                  <a:t> P(n) i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s true for all      integers </a:t>
                </a:r>
                <a:r>
                  <a:rPr lang="en-US" sz="2400" dirty="0">
                    <a:latin typeface="+mn-lt"/>
                    <a:cs typeface=""/>
                  </a:rPr>
                  <a:t>n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 by induction.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Base Case (</a:t>
                </a:r>
                <a:r>
                  <a:rPr lang="en-US" sz="2400" dirty="0">
                    <a:latin typeface="+mn-lt"/>
                  </a:rPr>
                  <a:t>n=2):    </a:t>
                </a:r>
                <a:r>
                  <a:rPr lang="en-US" sz="2400" dirty="0">
                    <a:latin typeface="+mn-lt"/>
                    <a:cs typeface="Cambria Math"/>
                  </a:rPr>
                  <a:t>3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 = 9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7 = 4+3</a:t>
                </a:r>
                <a:r>
                  <a:rPr lang="en-US" sz="2400" dirty="0">
                    <a:latin typeface="+mn-lt"/>
                    <a:cs typeface="Cambria Math"/>
                  </a:rPr>
                  <a:t> = 2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+3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so</a:t>
                </a:r>
                <a:r>
                  <a:rPr lang="en-US" sz="2400" dirty="0">
                    <a:latin typeface="+mn-lt"/>
                    <a:cs typeface="Cambria Math"/>
                  </a:rPr>
                  <a:t> P(2)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>
                    <a:solidFill>
                      <a:schemeClr val="bg1"/>
                    </a:solidFill>
                  </a:rPr>
                  <a:t>Inductive Hypothesis: 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Suppose that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P(k)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is true for some   	  	                                     arbitrary integer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k ≥ 2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>
                    <a:solidFill>
                      <a:schemeClr val="bg1"/>
                    </a:solidFill>
                  </a:rPr>
                  <a:t>Inductive Step:  </a:t>
                </a:r>
              </a:p>
              <a:p>
                <a:pPr marL="5715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</a:rPr>
                  <a:t>         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</a:rPr>
                  <a:t> P(k+1),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i.e. show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Calibri"/>
                  </a:rPr>
                  <a:t>k+1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(k+1)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+3=k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+2k+4</a:t>
                </a:r>
                <a:endParaRPr lang="en-US" sz="2400" dirty="0">
                  <a:solidFill>
                    <a:schemeClr val="bg1"/>
                  </a:solidFill>
                  <a:latin typeface="+mn-lt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	       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       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k+1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= 3(3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k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)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                             	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 3(k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+3)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by the IH</a:t>
                </a:r>
                <a:endParaRPr lang="en-US" sz="2400" dirty="0">
                  <a:solidFill>
                    <a:schemeClr val="bg1"/>
                  </a:solidFill>
                  <a:latin typeface="+mn-lt"/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                         		= 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+2k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+9</a:t>
                </a:r>
                <a:endParaRPr lang="en-US" sz="2400" dirty="0">
                  <a:solidFill>
                    <a:schemeClr val="bg1"/>
                  </a:solidFill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			      	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 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+2k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+1 = (k+1)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 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since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k ≥ 1.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 Therefore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P(k+1)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is true.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is true for all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∈ℕ, by induction.</a:t>
                </a:r>
              </a:p>
            </p:txBody>
          </p:sp>
        </mc:Choice>
        <mc:Fallback xmlns=""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378007" y="993261"/>
                <a:ext cx="8769770" cy="5551179"/>
              </a:xfrm>
              <a:blipFill rotWithShape="0">
                <a:blip r:embed="rId5"/>
                <a:stretch>
                  <a:fillRect l="-347" t="-988" b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000" i="1" kern="0" baseline="3000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1704"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654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400" dirty="0">
                    <a:latin typeface="+mn-lt"/>
                    <a:cs typeface=""/>
                  </a:rPr>
                  <a:t> P(n)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400" dirty="0">
                    <a:latin typeface="+mn-lt"/>
                    <a:cs typeface=""/>
                  </a:rPr>
                  <a:t> “3</a:t>
                </a:r>
                <a:r>
                  <a:rPr lang="en-US" sz="2400" baseline="30000" dirty="0">
                    <a:latin typeface="+mn-lt"/>
                    <a:cs typeface=""/>
                  </a:rPr>
                  <a:t>n</a:t>
                </a:r>
                <a:r>
                  <a:rPr lang="en-US" sz="2400" dirty="0">
                    <a:latin typeface="+mn-lt"/>
                    <a:cs typeface="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 </a:t>
                </a:r>
                <a:r>
                  <a:rPr lang="en-US" sz="2400" dirty="0">
                    <a:latin typeface="+mn-lt"/>
                    <a:cs typeface=""/>
                  </a:rPr>
                  <a:t>n</a:t>
                </a:r>
                <a:r>
                  <a:rPr lang="en-US" sz="2400" baseline="300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+mn-lt"/>
                    <a:cs typeface=""/>
                  </a:rPr>
                  <a:t>+3”. 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We will show</a:t>
                </a:r>
                <a:r>
                  <a:rPr lang="en-US" sz="2400" dirty="0">
                    <a:latin typeface="+mn-lt"/>
                    <a:cs typeface=""/>
                  </a:rPr>
                  <a:t> P(n) i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s true for all      integers </a:t>
                </a:r>
                <a:r>
                  <a:rPr lang="en-US" sz="2400" dirty="0">
                    <a:latin typeface="+mn-lt"/>
                    <a:cs typeface=""/>
                  </a:rPr>
                  <a:t>n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 by induction.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Base Case (</a:t>
                </a:r>
                <a:r>
                  <a:rPr lang="en-US" sz="2400" dirty="0">
                    <a:latin typeface="+mn-lt"/>
                  </a:rPr>
                  <a:t>n=2):    </a:t>
                </a:r>
                <a:r>
                  <a:rPr lang="en-US" sz="2400" dirty="0">
                    <a:latin typeface="+mn-lt"/>
                    <a:cs typeface="Cambria Math"/>
                  </a:rPr>
                  <a:t>3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 = 9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7 = 4+3</a:t>
                </a:r>
                <a:r>
                  <a:rPr lang="en-US" sz="2400" dirty="0">
                    <a:latin typeface="+mn-lt"/>
                    <a:cs typeface="Cambria Math"/>
                  </a:rPr>
                  <a:t> = 2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+3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so</a:t>
                </a:r>
                <a:r>
                  <a:rPr lang="en-US" sz="2400" dirty="0">
                    <a:latin typeface="+mn-lt"/>
                    <a:cs typeface="Cambria Math"/>
                  </a:rPr>
                  <a:t> P(2)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Inductive Hypothesis:  </a:t>
                </a:r>
                <a:r>
                  <a:rPr lang="en-US" sz="2400" dirty="0">
                    <a:cs typeface="Calibri"/>
                  </a:rPr>
                  <a:t>Suppose that </a:t>
                </a:r>
                <a:r>
                  <a:rPr lang="en-US" sz="2400" dirty="0">
                    <a:latin typeface="+mn-lt"/>
                    <a:cs typeface="Calibri"/>
                  </a:rPr>
                  <a:t>P(k)</a:t>
                </a:r>
                <a:r>
                  <a:rPr lang="en-US" sz="2400" dirty="0">
                    <a:cs typeface="Calibri"/>
                  </a:rPr>
                  <a:t> is true for some   		arbitrary integer </a:t>
                </a:r>
                <a:r>
                  <a:rPr lang="en-US" sz="2400" dirty="0">
                    <a:latin typeface="+mn-lt"/>
                    <a:cs typeface="Calibri"/>
                  </a:rPr>
                  <a:t>k ≥ 2. </a:t>
                </a:r>
                <a:r>
                  <a:rPr lang="en-US" sz="2400" dirty="0">
                    <a:latin typeface="Franklin Gothic Medium" panose="020B0603020102020204" pitchFamily="34" charset="0"/>
                    <a:cs typeface="Calibri"/>
                  </a:rPr>
                  <a:t>I.e., suppose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k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≥ 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+3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.</a:t>
                </a:r>
                <a:endParaRPr lang="en-US" sz="2400" dirty="0"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400" dirty="0">
                    <a:latin typeface="Franklin Gothic Medium" panose="020B0603020102020204" pitchFamily="34" charset="0"/>
                    <a:cs typeface="Calibri"/>
                  </a:rPr>
                  <a:t>							  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=k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+2k+4</a:t>
                </a:r>
                <a:endParaRPr lang="en-US" sz="2400" dirty="0">
                  <a:solidFill>
                    <a:schemeClr val="bg1"/>
                  </a:solidFill>
                  <a:latin typeface="+mn-lt"/>
                </a:endParaRPr>
              </a:p>
              <a:p>
                <a:pPr marL="0" lv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>
                    <a:solidFill>
                      <a:prstClr val="black"/>
                    </a:solidFill>
                  </a:rPr>
                  <a:t>        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        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k+1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= 3(3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k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)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                             	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 3(k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+3)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by the IH</a:t>
                </a:r>
                <a:endParaRPr lang="en-US" sz="2400" dirty="0">
                  <a:solidFill>
                    <a:schemeClr val="bg1"/>
                  </a:solidFill>
                  <a:latin typeface="+mn-lt"/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                         		= 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+2k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+9</a:t>
                </a:r>
                <a:endParaRPr lang="en-US" sz="2400" dirty="0">
                  <a:solidFill>
                    <a:schemeClr val="bg1"/>
                  </a:solidFill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			      	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 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+2k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+1 = (k+1)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 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since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k ≥ 1.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 Therefore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P(k+1)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is true.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is true for all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∈ℕ, by induction.</a:t>
                </a:r>
              </a:p>
            </p:txBody>
          </p:sp>
        </mc:Choice>
        <mc:Fallback xmlns=""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378007" y="993261"/>
                <a:ext cx="8769770" cy="5551179"/>
              </a:xfrm>
              <a:blipFill rotWithShape="0">
                <a:blip r:embed="rId5"/>
                <a:stretch>
                  <a:fillRect l="-347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000" i="1" kern="0" baseline="3000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1704"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521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400" dirty="0">
                    <a:latin typeface="+mn-lt"/>
                    <a:cs typeface=""/>
                  </a:rPr>
                  <a:t> P(n)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400" dirty="0">
                    <a:latin typeface="+mn-lt"/>
                    <a:cs typeface=""/>
                  </a:rPr>
                  <a:t> “3</a:t>
                </a:r>
                <a:r>
                  <a:rPr lang="en-US" sz="2400" baseline="30000" dirty="0">
                    <a:latin typeface="+mn-lt"/>
                    <a:cs typeface=""/>
                  </a:rPr>
                  <a:t>n</a:t>
                </a:r>
                <a:r>
                  <a:rPr lang="en-US" sz="2400" dirty="0">
                    <a:latin typeface="+mn-lt"/>
                    <a:cs typeface="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 </a:t>
                </a:r>
                <a:r>
                  <a:rPr lang="en-US" sz="2400" dirty="0">
                    <a:latin typeface="+mn-lt"/>
                    <a:cs typeface=""/>
                  </a:rPr>
                  <a:t>n</a:t>
                </a:r>
                <a:r>
                  <a:rPr lang="en-US" sz="2400" baseline="300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+mn-lt"/>
                    <a:cs typeface=""/>
                  </a:rPr>
                  <a:t>+3”. 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We will show</a:t>
                </a:r>
                <a:r>
                  <a:rPr lang="en-US" sz="2400" dirty="0">
                    <a:latin typeface="+mn-lt"/>
                    <a:cs typeface=""/>
                  </a:rPr>
                  <a:t> P(n) i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s true for all      integers </a:t>
                </a:r>
                <a:r>
                  <a:rPr lang="en-US" sz="2400" dirty="0">
                    <a:latin typeface="+mn-lt"/>
                    <a:cs typeface=""/>
                  </a:rPr>
                  <a:t>n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 by induction.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Base Case (</a:t>
                </a:r>
                <a:r>
                  <a:rPr lang="en-US" sz="2400" dirty="0">
                    <a:latin typeface="+mn-lt"/>
                  </a:rPr>
                  <a:t>n=2):    </a:t>
                </a:r>
                <a:r>
                  <a:rPr lang="en-US" sz="2400" dirty="0">
                    <a:latin typeface="+mn-lt"/>
                    <a:cs typeface="Cambria Math"/>
                  </a:rPr>
                  <a:t>3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 = 9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7 = 4+3</a:t>
                </a:r>
                <a:r>
                  <a:rPr lang="en-US" sz="2400" dirty="0">
                    <a:latin typeface="+mn-lt"/>
                    <a:cs typeface="Cambria Math"/>
                  </a:rPr>
                  <a:t> = 2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+3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so</a:t>
                </a:r>
                <a:r>
                  <a:rPr lang="en-US" sz="2400" dirty="0">
                    <a:latin typeface="+mn-lt"/>
                    <a:cs typeface="Cambria Math"/>
                  </a:rPr>
                  <a:t> P(2)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Inductive Hypothesis:  </a:t>
                </a:r>
                <a:r>
                  <a:rPr lang="en-US" sz="2400" dirty="0">
                    <a:cs typeface="Calibri"/>
                  </a:rPr>
                  <a:t>Suppose that </a:t>
                </a:r>
                <a:r>
                  <a:rPr lang="en-US" sz="2400" dirty="0">
                    <a:latin typeface="+mn-lt"/>
                    <a:cs typeface="Calibri"/>
                  </a:rPr>
                  <a:t>P(k)</a:t>
                </a:r>
                <a:r>
                  <a:rPr lang="en-US" sz="2400" dirty="0">
                    <a:cs typeface="Calibri"/>
                  </a:rPr>
                  <a:t> is true for some   	  	arbitrary integer </a:t>
                </a:r>
                <a:r>
                  <a:rPr lang="en-US" sz="2400" dirty="0">
                    <a:latin typeface="+mn-lt"/>
                    <a:cs typeface="Calibri"/>
                  </a:rPr>
                  <a:t>k ≥ 2</a:t>
                </a:r>
                <a:r>
                  <a:rPr lang="en-US" sz="2400" dirty="0">
                    <a:cs typeface="Calibri"/>
                  </a:rPr>
                  <a:t>. </a:t>
                </a:r>
                <a:r>
                  <a:rPr lang="en-US" sz="2400" dirty="0">
                    <a:latin typeface="Franklin Gothic Medium" panose="020B0603020102020204" pitchFamily="34" charset="0"/>
                    <a:cs typeface="Calibri"/>
                  </a:rPr>
                  <a:t>I.e., suppose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k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≥ 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+3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.</a:t>
                </a:r>
                <a:endParaRPr lang="en-US" sz="2400" dirty="0">
                  <a:cs typeface="Calibri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Inductive Step:  </a:t>
                </a:r>
              </a:p>
              <a:p>
                <a:pPr marL="57150" indent="0">
                  <a:buNone/>
                </a:pPr>
                <a:r>
                  <a:rPr lang="en-US" sz="2400" dirty="0">
                    <a:latin typeface="+mn-lt"/>
                  </a:rPr>
                  <a:t>          </a:t>
                </a:r>
                <a:r>
                  <a:rPr lang="en-US" sz="2400" dirty="0"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400" dirty="0">
                    <a:latin typeface="+mn-lt"/>
                  </a:rPr>
                  <a:t> P(k+1), </a:t>
                </a:r>
                <a:r>
                  <a:rPr lang="en-US" sz="2400" dirty="0">
                    <a:latin typeface="Franklin Gothic Medium" panose="020B0603020102020204" pitchFamily="34" charset="0"/>
                  </a:rPr>
                  <a:t>i.e. show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k+1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(k+1)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+3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=k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+2k+4</a:t>
                </a:r>
                <a:endParaRPr lang="en-US" sz="2400" dirty="0">
                  <a:solidFill>
                    <a:schemeClr val="bg1"/>
                  </a:solidFill>
                  <a:latin typeface="+mn-lt"/>
                </a:endParaRPr>
              </a:p>
              <a:p>
                <a:pPr marL="0" lv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>
                    <a:solidFill>
                      <a:prstClr val="black"/>
                    </a:solidFill>
                  </a:rPr>
                  <a:t>        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        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k+1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= 3(3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k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)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                             	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 3(k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+3)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by the IH</a:t>
                </a:r>
                <a:endParaRPr lang="en-US" sz="2400" dirty="0">
                  <a:solidFill>
                    <a:schemeClr val="bg1"/>
                  </a:solidFill>
                  <a:latin typeface="+mn-lt"/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                         		= 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+2k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+9</a:t>
                </a:r>
                <a:endParaRPr lang="en-US" sz="2400" dirty="0">
                  <a:solidFill>
                    <a:schemeClr val="bg1"/>
                  </a:solidFill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			      	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 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+2k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+1 = (k+1)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 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since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k ≥ 1.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 Therefore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P(k+1)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is true.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is true for all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∈ℕ, by induction.</a:t>
                </a:r>
              </a:p>
            </p:txBody>
          </p:sp>
        </mc:Choice>
        <mc:Fallback xmlns=""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378007" y="993261"/>
                <a:ext cx="8769770" cy="5551179"/>
              </a:xfrm>
              <a:blipFill rotWithShape="0">
                <a:blip r:embed="rId5"/>
                <a:stretch>
                  <a:fillRect l="-347" t="-988" b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07590" y="3496423"/>
            <a:ext cx="6795439" cy="431514"/>
          </a:xfrm>
          <a:prstGeom prst="rec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000" i="1" kern="0" baseline="3000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1704"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914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400" dirty="0">
                    <a:latin typeface="+mn-lt"/>
                    <a:cs typeface=""/>
                  </a:rPr>
                  <a:t> P(n)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400" dirty="0">
                    <a:latin typeface="+mn-lt"/>
                    <a:cs typeface=""/>
                  </a:rPr>
                  <a:t> “3</a:t>
                </a:r>
                <a:r>
                  <a:rPr lang="en-US" sz="2400" baseline="30000" dirty="0">
                    <a:latin typeface="+mn-lt"/>
                    <a:cs typeface=""/>
                  </a:rPr>
                  <a:t>n</a:t>
                </a:r>
                <a:r>
                  <a:rPr lang="en-US" sz="2400" dirty="0">
                    <a:latin typeface="+mn-lt"/>
                    <a:cs typeface="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 </a:t>
                </a:r>
                <a:r>
                  <a:rPr lang="en-US" sz="2400" dirty="0">
                    <a:latin typeface="+mn-lt"/>
                    <a:cs typeface=""/>
                  </a:rPr>
                  <a:t>n</a:t>
                </a:r>
                <a:r>
                  <a:rPr lang="en-US" sz="2400" baseline="300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+mn-lt"/>
                    <a:cs typeface=""/>
                  </a:rPr>
                  <a:t>+3”. 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We will show</a:t>
                </a:r>
                <a:r>
                  <a:rPr lang="en-US" sz="2400" dirty="0">
                    <a:latin typeface="+mn-lt"/>
                    <a:cs typeface=""/>
                  </a:rPr>
                  <a:t> P(n) i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s true for all      integers </a:t>
                </a:r>
                <a:r>
                  <a:rPr lang="en-US" sz="2400" dirty="0">
                    <a:latin typeface="+mn-lt"/>
                    <a:cs typeface=""/>
                  </a:rPr>
                  <a:t>n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 by induction.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Base Case (</a:t>
                </a:r>
                <a:r>
                  <a:rPr lang="en-US" sz="2400" dirty="0">
                    <a:latin typeface="+mn-lt"/>
                  </a:rPr>
                  <a:t>n=2):    </a:t>
                </a:r>
                <a:r>
                  <a:rPr lang="en-US" sz="2400" dirty="0">
                    <a:latin typeface="+mn-lt"/>
                    <a:cs typeface="Cambria Math"/>
                  </a:rPr>
                  <a:t>3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 = 9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7 = 4+3</a:t>
                </a:r>
                <a:r>
                  <a:rPr lang="en-US" sz="2400" dirty="0">
                    <a:latin typeface="+mn-lt"/>
                    <a:cs typeface="Cambria Math"/>
                  </a:rPr>
                  <a:t> = 2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+3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so</a:t>
                </a:r>
                <a:r>
                  <a:rPr lang="en-US" sz="2400" dirty="0">
                    <a:latin typeface="+mn-lt"/>
                    <a:cs typeface="Cambria Math"/>
                  </a:rPr>
                  <a:t> P(2)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Inductive Hypothesis:  </a:t>
                </a:r>
                <a:r>
                  <a:rPr lang="en-US" sz="2400" dirty="0">
                    <a:cs typeface="Calibri"/>
                  </a:rPr>
                  <a:t>Suppose that </a:t>
                </a:r>
                <a:r>
                  <a:rPr lang="en-US" sz="2400" dirty="0">
                    <a:latin typeface="+mn-lt"/>
                    <a:cs typeface="Calibri"/>
                  </a:rPr>
                  <a:t>P(k)</a:t>
                </a:r>
                <a:r>
                  <a:rPr lang="en-US" sz="2400" dirty="0">
                    <a:cs typeface="Calibri"/>
                  </a:rPr>
                  <a:t> is true for some   	  	arbitrary integer </a:t>
                </a:r>
                <a:r>
                  <a:rPr lang="en-US" sz="2400" dirty="0">
                    <a:latin typeface="+mn-lt"/>
                    <a:cs typeface="Calibri"/>
                  </a:rPr>
                  <a:t>k ≥ 2</a:t>
                </a:r>
                <a:r>
                  <a:rPr lang="en-US" sz="2400" dirty="0">
                    <a:cs typeface="Calibri"/>
                  </a:rPr>
                  <a:t>. </a:t>
                </a:r>
                <a:r>
                  <a:rPr lang="en-US" sz="2400" dirty="0">
                    <a:latin typeface="Franklin Gothic Medium" panose="020B0603020102020204" pitchFamily="34" charset="0"/>
                    <a:cs typeface="Calibri"/>
                  </a:rPr>
                  <a:t>I.e., suppose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k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≥ 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+3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.</a:t>
                </a:r>
                <a:endParaRPr lang="en-US" sz="2400" dirty="0">
                  <a:cs typeface="Calibri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Inductive Step:  </a:t>
                </a:r>
              </a:p>
              <a:p>
                <a:pPr marL="57150" indent="0">
                  <a:buNone/>
                </a:pPr>
                <a:r>
                  <a:rPr lang="en-US" sz="2400" dirty="0">
                    <a:latin typeface="+mn-lt"/>
                  </a:rPr>
                  <a:t>          </a:t>
                </a:r>
                <a:r>
                  <a:rPr lang="en-US" sz="2400" dirty="0"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400" dirty="0">
                    <a:latin typeface="+mn-lt"/>
                  </a:rPr>
                  <a:t> P(k+1), </a:t>
                </a:r>
                <a:r>
                  <a:rPr lang="en-US" sz="2400" dirty="0">
                    <a:latin typeface="Franklin Gothic Medium" panose="020B0603020102020204" pitchFamily="34" charset="0"/>
                  </a:rPr>
                  <a:t>i.e. show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k+1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(k+1)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+3=k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+2k+4</a:t>
                </a:r>
                <a:endParaRPr lang="en-US" sz="2400" dirty="0">
                  <a:latin typeface="+mn-lt"/>
                </a:endParaRPr>
              </a:p>
              <a:p>
                <a:pPr marL="0" lv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>
                    <a:solidFill>
                      <a:prstClr val="black"/>
                    </a:solidFill>
                  </a:rPr>
                  <a:t>        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        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k+1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= 3(3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k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)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                             	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 3(k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+mn-lt"/>
                    <a:cs typeface="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"/>
                  </a:rPr>
                  <a:t>+3)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by the IH</a:t>
                </a:r>
                <a:endParaRPr lang="en-US" sz="2400" dirty="0">
                  <a:solidFill>
                    <a:schemeClr val="bg1"/>
                  </a:solidFill>
                  <a:latin typeface="+mn-lt"/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                         		= 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+2k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+9</a:t>
                </a:r>
                <a:endParaRPr lang="en-US" sz="2400" dirty="0">
                  <a:solidFill>
                    <a:schemeClr val="bg1"/>
                  </a:solidFill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			      	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 k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+2k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+1 = (k+1)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Calibri"/>
                    <a:cs typeface="Calibri"/>
                  </a:rPr>
                  <a:t>2 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since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 k ≥ 1.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 Therefore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P(k+1)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is true.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is true for all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∈ℕ, by induction.</a:t>
                </a:r>
              </a:p>
            </p:txBody>
          </p:sp>
        </mc:Choice>
        <mc:Fallback xmlns=""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378007" y="993261"/>
                <a:ext cx="8769770" cy="5551179"/>
              </a:xfrm>
              <a:blipFill rotWithShape="0">
                <a:blip r:embed="rId5"/>
                <a:stretch>
                  <a:fillRect l="-347" t="-988" b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07590" y="3496423"/>
            <a:ext cx="6795439" cy="431514"/>
          </a:xfrm>
          <a:prstGeom prst="rec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000" i="1" kern="0" baseline="3000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1704"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12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400" dirty="0">
                    <a:latin typeface="+mn-lt"/>
                    <a:cs typeface=""/>
                  </a:rPr>
                  <a:t> P(n)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400" dirty="0">
                    <a:latin typeface="+mn-lt"/>
                    <a:cs typeface=""/>
                  </a:rPr>
                  <a:t> “3</a:t>
                </a:r>
                <a:r>
                  <a:rPr lang="en-US" sz="2400" baseline="30000" dirty="0">
                    <a:latin typeface="+mn-lt"/>
                    <a:cs typeface=""/>
                  </a:rPr>
                  <a:t>n</a:t>
                </a:r>
                <a:r>
                  <a:rPr lang="en-US" sz="2400" dirty="0">
                    <a:latin typeface="+mn-lt"/>
                    <a:cs typeface="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 </a:t>
                </a:r>
                <a:r>
                  <a:rPr lang="en-US" sz="2400" dirty="0">
                    <a:latin typeface="+mn-lt"/>
                    <a:cs typeface=""/>
                  </a:rPr>
                  <a:t>n</a:t>
                </a:r>
                <a:r>
                  <a:rPr lang="en-US" sz="2400" baseline="300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+mn-lt"/>
                    <a:cs typeface=""/>
                  </a:rPr>
                  <a:t>+3”. 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We will show</a:t>
                </a:r>
                <a:r>
                  <a:rPr lang="en-US" sz="2400" dirty="0">
                    <a:latin typeface="+mn-lt"/>
                    <a:cs typeface=""/>
                  </a:rPr>
                  <a:t> P(n) i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s true for all      integers </a:t>
                </a:r>
                <a:r>
                  <a:rPr lang="en-US" sz="2400" dirty="0">
                    <a:latin typeface="+mn-lt"/>
                    <a:cs typeface=""/>
                  </a:rPr>
                  <a:t>n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 by induction.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Base Case (</a:t>
                </a:r>
                <a:r>
                  <a:rPr lang="en-US" sz="2400" dirty="0">
                    <a:latin typeface="+mn-lt"/>
                  </a:rPr>
                  <a:t>n=2):    </a:t>
                </a:r>
                <a:r>
                  <a:rPr lang="en-US" sz="2400" dirty="0">
                    <a:latin typeface="+mn-lt"/>
                    <a:cs typeface="Cambria Math"/>
                  </a:rPr>
                  <a:t>3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 = 9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7 = 4+3</a:t>
                </a:r>
                <a:r>
                  <a:rPr lang="en-US" sz="2400" dirty="0">
                    <a:latin typeface="+mn-lt"/>
                    <a:cs typeface="Cambria Math"/>
                  </a:rPr>
                  <a:t> = 2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+3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so</a:t>
                </a:r>
                <a:r>
                  <a:rPr lang="en-US" sz="2400" dirty="0">
                    <a:latin typeface="+mn-lt"/>
                    <a:cs typeface="Cambria Math"/>
                  </a:rPr>
                  <a:t> P(2)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Inductive Hypothesis:  </a:t>
                </a:r>
                <a:r>
                  <a:rPr lang="en-US" sz="2400" dirty="0">
                    <a:cs typeface="Calibri"/>
                  </a:rPr>
                  <a:t>Suppose that </a:t>
                </a:r>
                <a:r>
                  <a:rPr lang="en-US" sz="2400" dirty="0">
                    <a:latin typeface="+mn-lt"/>
                    <a:cs typeface="Calibri"/>
                  </a:rPr>
                  <a:t>P(k)</a:t>
                </a:r>
                <a:r>
                  <a:rPr lang="en-US" sz="2400" dirty="0">
                    <a:cs typeface="Calibri"/>
                  </a:rPr>
                  <a:t> is true for some   	  	arbitrary integer </a:t>
                </a:r>
                <a:r>
                  <a:rPr lang="en-US" sz="2400" dirty="0">
                    <a:latin typeface="+mn-lt"/>
                    <a:cs typeface="Calibri"/>
                  </a:rPr>
                  <a:t>k ≥ 2</a:t>
                </a:r>
                <a:r>
                  <a:rPr lang="en-US" sz="2400" dirty="0">
                    <a:cs typeface="Calibri"/>
                  </a:rPr>
                  <a:t>. </a:t>
                </a:r>
                <a:r>
                  <a:rPr lang="en-US" sz="2400" dirty="0">
                    <a:latin typeface="Franklin Gothic Medium" panose="020B0603020102020204" pitchFamily="34" charset="0"/>
                    <a:cs typeface="Calibri"/>
                  </a:rPr>
                  <a:t>I.e., suppose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k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≥ 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+3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.</a:t>
                </a:r>
                <a:endParaRPr lang="en-US" sz="2400" dirty="0">
                  <a:cs typeface="Calibri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Inductive Step:  </a:t>
                </a:r>
              </a:p>
              <a:p>
                <a:pPr marL="57150" indent="0">
                  <a:buNone/>
                </a:pPr>
                <a:r>
                  <a:rPr lang="en-US" sz="2400" dirty="0">
                    <a:latin typeface="+mn-lt"/>
                  </a:rPr>
                  <a:t>          </a:t>
                </a:r>
                <a:r>
                  <a:rPr lang="en-US" sz="2400" dirty="0"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400" dirty="0">
                    <a:latin typeface="+mn-lt"/>
                  </a:rPr>
                  <a:t> P(k+1), </a:t>
                </a:r>
                <a:r>
                  <a:rPr lang="en-US" sz="2400" dirty="0">
                    <a:latin typeface="Franklin Gothic Medium" panose="020B0603020102020204" pitchFamily="34" charset="0"/>
                  </a:rPr>
                  <a:t>i.e. show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k+1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(k+1)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+3=k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+2k+4</a:t>
                </a:r>
                <a:endParaRPr lang="en-US" sz="2400" dirty="0">
                  <a:latin typeface="+mn-lt"/>
                </a:endParaRPr>
              </a:p>
              <a:p>
                <a:pPr marL="0" lv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>
                    <a:solidFill>
                      <a:prstClr val="black"/>
                    </a:solidFill>
                  </a:rPr>
                  <a:t>        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        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k+1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 = 3(3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k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)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"/>
                  </a:rPr>
                  <a:t>                             	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"/>
                  </a:rPr>
                  <a:t> 3(k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"/>
                  </a:rPr>
                  <a:t>+3) </a:t>
                </a:r>
                <a:r>
                  <a:rPr lang="en-US" sz="24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by the IH</a:t>
                </a:r>
                <a:endParaRPr lang="en-US" sz="2400" dirty="0">
                  <a:solidFill>
                    <a:prstClr val="black"/>
                  </a:solidFill>
                  <a:latin typeface="+mn-lt"/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			 		= 3k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+9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                          		= 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+2k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+9</a:t>
                </a:r>
                <a:endParaRPr lang="en-US" sz="2400" dirty="0">
                  <a:solidFill>
                    <a:prstClr val="black"/>
                  </a:solidFill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			      	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 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+2k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+4 = (k+1)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+3 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since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 k ≥ 1.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Therefore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P(k+1)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 is true.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4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is true for all integers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n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400" dirty="0">
                    <a:solidFill>
                      <a:schemeClr val="bg1"/>
                    </a:solidFill>
                    <a:cs typeface="Calibri"/>
                  </a:rPr>
                  <a:t>, by induction.</a:t>
                </a:r>
              </a:p>
            </p:txBody>
          </p:sp>
        </mc:Choice>
        <mc:Fallback xmlns=""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378007" y="993261"/>
                <a:ext cx="8769770" cy="5551179"/>
              </a:xfrm>
              <a:blipFill rotWithShape="0">
                <a:blip r:embed="rId5"/>
                <a:stretch>
                  <a:fillRect l="-347" t="-988" b="-10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07590" y="3496423"/>
            <a:ext cx="6795439" cy="431514"/>
          </a:xfrm>
          <a:prstGeom prst="rec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000" i="1" kern="0" baseline="3000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1704"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32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Last Time: Induction Is A Rule of Inference</a:t>
            </a:r>
          </a:p>
        </p:txBody>
      </p:sp>
      <p:sp>
        <p:nvSpPr>
          <p:cNvPr id="6149" name="TextBox 6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5105400"/>
            <a:ext cx="5638800" cy="14747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Formal steps</a:t>
            </a:r>
          </a:p>
          <a:p>
            <a:pPr eaLnBrk="1" hangingPunct="1"/>
            <a:r>
              <a:rPr lang="en-US">
                <a:cs typeface="Arial" charset="0"/>
              </a:rPr>
              <a:t>Show P(0)</a:t>
            </a:r>
          </a:p>
          <a:p>
            <a:pPr eaLnBrk="1" hangingPunct="1"/>
            <a:r>
              <a:rPr lang="en-US">
                <a:cs typeface="Arial" charset="0"/>
              </a:rPr>
              <a:t>Assume P(k),  Prove P(k+1),  Conclude P(k)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  <a:p>
            <a:pPr eaLnBrk="1" hangingPunct="1"/>
            <a:r>
              <a:rPr lang="en-US">
                <a:cs typeface="Arial" charset="0"/>
              </a:rPr>
              <a:t>Conclude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</a:t>
            </a:r>
            <a:r>
              <a:rPr lang="en-US">
                <a:cs typeface="Arial" charset="0"/>
              </a:rPr>
              <a:t> k (P(k)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P(k+1))</a:t>
            </a:r>
          </a:p>
          <a:p>
            <a:pPr eaLnBrk="1" hangingPunct="1"/>
            <a:r>
              <a:rPr lang="en-US">
                <a:cs typeface="Arial" charset="0"/>
              </a:rPr>
              <a:t>Conclude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</a:t>
            </a:r>
            <a:r>
              <a:rPr lang="en-US">
                <a:cs typeface="Arial" charset="0"/>
              </a:rPr>
              <a:t> n P(n)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0016" y="951383"/>
            <a:ext cx="401576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/>
              <a:t>Domain: Natural Numbers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29" y="2837530"/>
            <a:ext cx="5638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Franklin Gothic Medium"/>
                <a:cs typeface="Franklin Gothic Medium"/>
              </a:rPr>
              <a:t>How do the givens prove P(5)?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8481" y="5101282"/>
            <a:ext cx="77746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ranklin Gothic Medium"/>
                <a:cs typeface="Franklin Gothic Medium"/>
              </a:rPr>
              <a:t>First, we have </a:t>
            </a:r>
            <a:r>
              <a:rPr lang="en-US" sz="2000" dirty="0">
                <a:solidFill>
                  <a:srgbClr val="008000"/>
                </a:solidFill>
                <a:latin typeface="Franklin Gothic Medium"/>
                <a:cs typeface="Franklin Gothic Medium"/>
              </a:rPr>
              <a:t>P(0)</a:t>
            </a:r>
            <a:r>
              <a:rPr lang="en-US" sz="2000" dirty="0">
                <a:latin typeface="Franklin Gothic Medium"/>
                <a:cs typeface="Franklin Gothic Medium"/>
              </a:rPr>
              <a:t>.</a:t>
            </a:r>
          </a:p>
          <a:p>
            <a:r>
              <a:rPr lang="en-US" sz="2000" dirty="0">
                <a:latin typeface="Franklin Gothic Medium"/>
                <a:cs typeface="Franklin Gothic Medium"/>
              </a:rPr>
              <a:t>Since P(n) → P(n+1) for all n, we have </a:t>
            </a:r>
            <a:r>
              <a:rPr lang="en-US" sz="2000" dirty="0">
                <a:solidFill>
                  <a:srgbClr val="008000"/>
                </a:solidFill>
                <a:latin typeface="Franklin Gothic Medium"/>
                <a:cs typeface="Franklin Gothic Medium"/>
              </a:rPr>
              <a:t>P(0)</a:t>
            </a:r>
            <a:r>
              <a:rPr lang="en-US" sz="2000" dirty="0">
                <a:latin typeface="Franklin Gothic Medium"/>
                <a:cs typeface="Franklin Gothic Medium"/>
              </a:rPr>
              <a:t> → </a:t>
            </a:r>
            <a:r>
              <a:rPr lang="en-US" sz="2000" dirty="0">
                <a:solidFill>
                  <a:srgbClr val="0000FF"/>
                </a:solidFill>
                <a:latin typeface="Franklin Gothic Medium"/>
                <a:cs typeface="Franklin Gothic Medium"/>
              </a:rPr>
              <a:t>P(1)</a:t>
            </a:r>
            <a:r>
              <a:rPr lang="en-US" sz="2000" dirty="0">
                <a:latin typeface="Franklin Gothic Medium"/>
                <a:cs typeface="Franklin Gothic Medium"/>
              </a:rPr>
              <a:t>.  </a:t>
            </a:r>
          </a:p>
          <a:p>
            <a:r>
              <a:rPr lang="en-US" sz="2000" dirty="0">
                <a:latin typeface="Franklin Gothic Medium"/>
                <a:cs typeface="Franklin Gothic Medium"/>
              </a:rPr>
              <a:t>	Since </a:t>
            </a:r>
            <a:r>
              <a:rPr lang="en-US" sz="2000" dirty="0">
                <a:solidFill>
                  <a:srgbClr val="008000"/>
                </a:solidFill>
                <a:latin typeface="Franklin Gothic Medium"/>
                <a:cs typeface="Franklin Gothic Medium"/>
              </a:rPr>
              <a:t>P(0) </a:t>
            </a:r>
            <a:r>
              <a:rPr lang="en-US" sz="2000" dirty="0">
                <a:latin typeface="Franklin Gothic Medium"/>
                <a:cs typeface="Franklin Gothic Medium"/>
              </a:rPr>
              <a:t>is true and </a:t>
            </a:r>
            <a:r>
              <a:rPr lang="en-US" sz="2000" dirty="0">
                <a:solidFill>
                  <a:srgbClr val="008000"/>
                </a:solidFill>
                <a:latin typeface="Franklin Gothic Medium"/>
                <a:cs typeface="Franklin Gothic Medium"/>
              </a:rPr>
              <a:t>P(0)</a:t>
            </a:r>
            <a:r>
              <a:rPr lang="en-US" sz="2000" dirty="0">
                <a:latin typeface="Franklin Gothic Medium"/>
                <a:cs typeface="Franklin Gothic Medium"/>
              </a:rPr>
              <a:t> → </a:t>
            </a:r>
            <a:r>
              <a:rPr lang="en-US" sz="2000" dirty="0">
                <a:solidFill>
                  <a:srgbClr val="0000FF"/>
                </a:solidFill>
                <a:latin typeface="Franklin Gothic Medium"/>
                <a:cs typeface="Franklin Gothic Medium"/>
              </a:rPr>
              <a:t>P(1)</a:t>
            </a:r>
            <a:r>
              <a:rPr lang="en-US" sz="2000" dirty="0">
                <a:latin typeface="Franklin Gothic Medium"/>
                <a:cs typeface="Franklin Gothic Medium"/>
              </a:rPr>
              <a:t>, by Modus Ponens, </a:t>
            </a:r>
            <a:r>
              <a:rPr lang="en-US" sz="2000" dirty="0">
                <a:solidFill>
                  <a:srgbClr val="0000FF"/>
                </a:solidFill>
                <a:latin typeface="Franklin Gothic Medium"/>
                <a:cs typeface="Franklin Gothic Medium"/>
              </a:rPr>
              <a:t>P(1)</a:t>
            </a:r>
            <a:r>
              <a:rPr lang="en-US" sz="2000" dirty="0">
                <a:latin typeface="Franklin Gothic Medium"/>
                <a:cs typeface="Franklin Gothic Medium"/>
              </a:rPr>
              <a:t> is true.</a:t>
            </a:r>
          </a:p>
          <a:p>
            <a:r>
              <a:rPr lang="en-US" sz="2000" dirty="0">
                <a:latin typeface="Franklin Gothic Medium"/>
                <a:cs typeface="Franklin Gothic Medium"/>
              </a:rPr>
              <a:t>Since P(n) → P(n+1) for all n, we have </a:t>
            </a:r>
            <a:r>
              <a:rPr lang="en-US" sz="2000" dirty="0">
                <a:solidFill>
                  <a:srgbClr val="0000FF"/>
                </a:solidFill>
                <a:latin typeface="Franklin Gothic Medium"/>
                <a:cs typeface="Franklin Gothic Medium"/>
              </a:rPr>
              <a:t>P(1)</a:t>
            </a:r>
            <a:r>
              <a:rPr lang="en-US" sz="2000" dirty="0">
                <a:latin typeface="Franklin Gothic Medium"/>
                <a:cs typeface="Franklin Gothic Medium"/>
              </a:rPr>
              <a:t> →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Franklin Gothic Medium"/>
                <a:cs typeface="Franklin Gothic Medium"/>
              </a:rPr>
              <a:t>P(2)</a:t>
            </a:r>
            <a:r>
              <a:rPr lang="en-US" sz="2000" dirty="0">
                <a:latin typeface="Franklin Gothic Medium"/>
                <a:cs typeface="Franklin Gothic Medium"/>
              </a:rPr>
              <a:t>.</a:t>
            </a:r>
          </a:p>
          <a:p>
            <a:r>
              <a:rPr lang="en-US" sz="2000" dirty="0">
                <a:latin typeface="Franklin Gothic Medium"/>
                <a:cs typeface="Franklin Gothic Medium"/>
              </a:rPr>
              <a:t>	Since </a:t>
            </a:r>
            <a:r>
              <a:rPr lang="en-US" sz="2000" dirty="0">
                <a:solidFill>
                  <a:srgbClr val="0000FF"/>
                </a:solidFill>
                <a:latin typeface="Franklin Gothic Medium"/>
                <a:cs typeface="Franklin Gothic Medium"/>
              </a:rPr>
              <a:t>P(1)</a:t>
            </a:r>
            <a:r>
              <a:rPr lang="en-US" sz="2000" dirty="0">
                <a:latin typeface="Franklin Gothic Medium"/>
                <a:cs typeface="Franklin Gothic Medium"/>
              </a:rPr>
              <a:t> is true and </a:t>
            </a:r>
            <a:r>
              <a:rPr lang="en-US" sz="2000" dirty="0">
                <a:solidFill>
                  <a:srgbClr val="0000FF"/>
                </a:solidFill>
                <a:latin typeface="Franklin Gothic Medium"/>
                <a:cs typeface="Franklin Gothic Medium"/>
              </a:rPr>
              <a:t>P(1) </a:t>
            </a:r>
            <a:r>
              <a:rPr lang="en-US" sz="2000" dirty="0">
                <a:latin typeface="Franklin Gothic Medium"/>
                <a:cs typeface="Franklin Gothic Medium"/>
              </a:rPr>
              <a:t>→ </a:t>
            </a:r>
            <a:r>
              <a:rPr lang="en-US" sz="2000" dirty="0">
                <a:solidFill>
                  <a:srgbClr val="BF4D00"/>
                </a:solidFill>
                <a:latin typeface="Franklin Gothic Medium"/>
                <a:cs typeface="Franklin Gothic Medium"/>
              </a:rPr>
              <a:t>P(2)</a:t>
            </a:r>
            <a:r>
              <a:rPr lang="en-US" sz="2000" dirty="0">
                <a:latin typeface="Franklin Gothic Medium"/>
                <a:cs typeface="Franklin Gothic Medium"/>
              </a:rPr>
              <a:t>, by Modus Ponens, </a:t>
            </a:r>
            <a:r>
              <a:rPr lang="en-US" sz="2000" dirty="0">
                <a:solidFill>
                  <a:srgbClr val="BF4D00"/>
                </a:solidFill>
                <a:latin typeface="Franklin Gothic Medium"/>
                <a:cs typeface="Franklin Gothic Medium"/>
              </a:rPr>
              <a:t>P(2)</a:t>
            </a:r>
            <a:r>
              <a:rPr lang="en-US" sz="2000" dirty="0">
                <a:latin typeface="Franklin Gothic Medium"/>
                <a:cs typeface="Franklin Gothic Medium"/>
              </a:rPr>
              <a:t> is true.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67391" y="3598141"/>
            <a:ext cx="7216784" cy="867485"/>
            <a:chOff x="796985" y="3709151"/>
            <a:chExt cx="7216784" cy="867485"/>
          </a:xfrm>
        </p:grpSpPr>
        <p:grpSp>
          <p:nvGrpSpPr>
            <p:cNvPr id="22" name="Group 21"/>
            <p:cNvGrpSpPr/>
            <p:nvPr/>
          </p:nvGrpSpPr>
          <p:grpSpPr>
            <a:xfrm>
              <a:off x="1545787" y="4007664"/>
              <a:ext cx="6467982" cy="568972"/>
              <a:chOff x="1516933" y="4157066"/>
              <a:chExt cx="6467982" cy="5689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516933" y="4317966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(0)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6933" y="4317966"/>
                    <a:ext cx="761619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806857" y="4317966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(1)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857" y="4317966"/>
                    <a:ext cx="76161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3910131" y="4325928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(2)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131" y="4325928"/>
                    <a:ext cx="761619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013406" y="4325928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(3)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3406" y="4325928"/>
                    <a:ext cx="761619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116681" y="4317966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(4)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6681" y="4317966"/>
                    <a:ext cx="761619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223296" y="4317966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(5)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3296" y="4317966"/>
                    <a:ext cx="761619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Freeform 6"/>
              <p:cNvSpPr/>
              <p:nvPr/>
            </p:nvSpPr>
            <p:spPr>
              <a:xfrm>
                <a:off x="2152009" y="4182051"/>
                <a:ext cx="848563" cy="161428"/>
              </a:xfrm>
              <a:custGeom>
                <a:avLst/>
                <a:gdLst>
                  <a:gd name="connsiteX0" fmla="*/ 0 w 848563"/>
                  <a:gd name="connsiteY0" fmla="*/ 154113 h 161428"/>
                  <a:gd name="connsiteX1" fmla="*/ 248717 w 848563"/>
                  <a:gd name="connsiteY1" fmla="*/ 29755 h 161428"/>
                  <a:gd name="connsiteX2" fmla="*/ 468173 w 848563"/>
                  <a:gd name="connsiteY2" fmla="*/ 494 h 161428"/>
                  <a:gd name="connsiteX3" fmla="*/ 665683 w 848563"/>
                  <a:gd name="connsiteY3" fmla="*/ 44385 h 161428"/>
                  <a:gd name="connsiteX4" fmla="*/ 848563 w 848563"/>
                  <a:gd name="connsiteY4" fmla="*/ 161428 h 16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563" h="161428">
                    <a:moveTo>
                      <a:pt x="0" y="154113"/>
                    </a:moveTo>
                    <a:cubicBezTo>
                      <a:pt x="85344" y="104735"/>
                      <a:pt x="170688" y="55358"/>
                      <a:pt x="248717" y="29755"/>
                    </a:cubicBezTo>
                    <a:cubicBezTo>
                      <a:pt x="326746" y="4152"/>
                      <a:pt x="398679" y="-1944"/>
                      <a:pt x="468173" y="494"/>
                    </a:cubicBezTo>
                    <a:cubicBezTo>
                      <a:pt x="537667" y="2932"/>
                      <a:pt x="602285" y="17563"/>
                      <a:pt x="665683" y="44385"/>
                    </a:cubicBezTo>
                    <a:cubicBezTo>
                      <a:pt x="729081" y="71207"/>
                      <a:pt x="788822" y="116317"/>
                      <a:pt x="848563" y="16142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3345568" y="4157066"/>
                <a:ext cx="848563" cy="161428"/>
              </a:xfrm>
              <a:custGeom>
                <a:avLst/>
                <a:gdLst>
                  <a:gd name="connsiteX0" fmla="*/ 0 w 848563"/>
                  <a:gd name="connsiteY0" fmla="*/ 154113 h 161428"/>
                  <a:gd name="connsiteX1" fmla="*/ 248717 w 848563"/>
                  <a:gd name="connsiteY1" fmla="*/ 29755 h 161428"/>
                  <a:gd name="connsiteX2" fmla="*/ 468173 w 848563"/>
                  <a:gd name="connsiteY2" fmla="*/ 494 h 161428"/>
                  <a:gd name="connsiteX3" fmla="*/ 665683 w 848563"/>
                  <a:gd name="connsiteY3" fmla="*/ 44385 h 161428"/>
                  <a:gd name="connsiteX4" fmla="*/ 848563 w 848563"/>
                  <a:gd name="connsiteY4" fmla="*/ 161428 h 16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563" h="161428">
                    <a:moveTo>
                      <a:pt x="0" y="154113"/>
                    </a:moveTo>
                    <a:cubicBezTo>
                      <a:pt x="85344" y="104735"/>
                      <a:pt x="170688" y="55358"/>
                      <a:pt x="248717" y="29755"/>
                    </a:cubicBezTo>
                    <a:cubicBezTo>
                      <a:pt x="326746" y="4152"/>
                      <a:pt x="398679" y="-1944"/>
                      <a:pt x="468173" y="494"/>
                    </a:cubicBezTo>
                    <a:cubicBezTo>
                      <a:pt x="537667" y="2932"/>
                      <a:pt x="602285" y="17563"/>
                      <a:pt x="665683" y="44385"/>
                    </a:cubicBezTo>
                    <a:cubicBezTo>
                      <a:pt x="729081" y="71207"/>
                      <a:pt x="788822" y="116317"/>
                      <a:pt x="848563" y="16142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4418297" y="4161129"/>
                <a:ext cx="848563" cy="161428"/>
              </a:xfrm>
              <a:custGeom>
                <a:avLst/>
                <a:gdLst>
                  <a:gd name="connsiteX0" fmla="*/ 0 w 848563"/>
                  <a:gd name="connsiteY0" fmla="*/ 154113 h 161428"/>
                  <a:gd name="connsiteX1" fmla="*/ 248717 w 848563"/>
                  <a:gd name="connsiteY1" fmla="*/ 29755 h 161428"/>
                  <a:gd name="connsiteX2" fmla="*/ 468173 w 848563"/>
                  <a:gd name="connsiteY2" fmla="*/ 494 h 161428"/>
                  <a:gd name="connsiteX3" fmla="*/ 665683 w 848563"/>
                  <a:gd name="connsiteY3" fmla="*/ 44385 h 161428"/>
                  <a:gd name="connsiteX4" fmla="*/ 848563 w 848563"/>
                  <a:gd name="connsiteY4" fmla="*/ 161428 h 16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563" h="161428">
                    <a:moveTo>
                      <a:pt x="0" y="154113"/>
                    </a:moveTo>
                    <a:cubicBezTo>
                      <a:pt x="85344" y="104735"/>
                      <a:pt x="170688" y="55358"/>
                      <a:pt x="248717" y="29755"/>
                    </a:cubicBezTo>
                    <a:cubicBezTo>
                      <a:pt x="326746" y="4152"/>
                      <a:pt x="398679" y="-1944"/>
                      <a:pt x="468173" y="494"/>
                    </a:cubicBezTo>
                    <a:cubicBezTo>
                      <a:pt x="537667" y="2932"/>
                      <a:pt x="602285" y="17563"/>
                      <a:pt x="665683" y="44385"/>
                    </a:cubicBezTo>
                    <a:cubicBezTo>
                      <a:pt x="729081" y="71207"/>
                      <a:pt x="788822" y="116317"/>
                      <a:pt x="848563" y="16142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5491026" y="4165192"/>
                <a:ext cx="848563" cy="161428"/>
              </a:xfrm>
              <a:custGeom>
                <a:avLst/>
                <a:gdLst>
                  <a:gd name="connsiteX0" fmla="*/ 0 w 848563"/>
                  <a:gd name="connsiteY0" fmla="*/ 154113 h 161428"/>
                  <a:gd name="connsiteX1" fmla="*/ 248717 w 848563"/>
                  <a:gd name="connsiteY1" fmla="*/ 29755 h 161428"/>
                  <a:gd name="connsiteX2" fmla="*/ 468173 w 848563"/>
                  <a:gd name="connsiteY2" fmla="*/ 494 h 161428"/>
                  <a:gd name="connsiteX3" fmla="*/ 665683 w 848563"/>
                  <a:gd name="connsiteY3" fmla="*/ 44385 h 161428"/>
                  <a:gd name="connsiteX4" fmla="*/ 848563 w 848563"/>
                  <a:gd name="connsiteY4" fmla="*/ 161428 h 16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563" h="161428">
                    <a:moveTo>
                      <a:pt x="0" y="154113"/>
                    </a:moveTo>
                    <a:cubicBezTo>
                      <a:pt x="85344" y="104735"/>
                      <a:pt x="170688" y="55358"/>
                      <a:pt x="248717" y="29755"/>
                    </a:cubicBezTo>
                    <a:cubicBezTo>
                      <a:pt x="326746" y="4152"/>
                      <a:pt x="398679" y="-1944"/>
                      <a:pt x="468173" y="494"/>
                    </a:cubicBezTo>
                    <a:cubicBezTo>
                      <a:pt x="537667" y="2932"/>
                      <a:pt x="602285" y="17563"/>
                      <a:pt x="665683" y="44385"/>
                    </a:cubicBezTo>
                    <a:cubicBezTo>
                      <a:pt x="729081" y="71207"/>
                      <a:pt x="788822" y="116317"/>
                      <a:pt x="848563" y="16142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6563755" y="4169255"/>
                <a:ext cx="848563" cy="161428"/>
              </a:xfrm>
              <a:custGeom>
                <a:avLst/>
                <a:gdLst>
                  <a:gd name="connsiteX0" fmla="*/ 0 w 848563"/>
                  <a:gd name="connsiteY0" fmla="*/ 154113 h 161428"/>
                  <a:gd name="connsiteX1" fmla="*/ 248717 w 848563"/>
                  <a:gd name="connsiteY1" fmla="*/ 29755 h 161428"/>
                  <a:gd name="connsiteX2" fmla="*/ 468173 w 848563"/>
                  <a:gd name="connsiteY2" fmla="*/ 494 h 161428"/>
                  <a:gd name="connsiteX3" fmla="*/ 665683 w 848563"/>
                  <a:gd name="connsiteY3" fmla="*/ 44385 h 161428"/>
                  <a:gd name="connsiteX4" fmla="*/ 848563 w 848563"/>
                  <a:gd name="connsiteY4" fmla="*/ 161428 h 16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563" h="161428">
                    <a:moveTo>
                      <a:pt x="0" y="154113"/>
                    </a:moveTo>
                    <a:cubicBezTo>
                      <a:pt x="85344" y="104735"/>
                      <a:pt x="170688" y="55358"/>
                      <a:pt x="248717" y="29755"/>
                    </a:cubicBezTo>
                    <a:cubicBezTo>
                      <a:pt x="326746" y="4152"/>
                      <a:pt x="398679" y="-1944"/>
                      <a:pt x="468173" y="494"/>
                    </a:cubicBezTo>
                    <a:cubicBezTo>
                      <a:pt x="537667" y="2932"/>
                      <a:pt x="602285" y="17563"/>
                      <a:pt x="665683" y="44385"/>
                    </a:cubicBezTo>
                    <a:cubicBezTo>
                      <a:pt x="729081" y="71207"/>
                      <a:pt x="788822" y="116317"/>
                      <a:pt x="848563" y="16142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96985" y="3709151"/>
              <a:ext cx="7120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cs typeface="Franklin Gothic Medium"/>
                </a:rPr>
                <a:t>                                       P(0)</a:t>
              </a:r>
              <a:r>
                <a:rPr lang="en-US" sz="1200" dirty="0">
                  <a:latin typeface="Cambria Math" panose="02040503050406030204" pitchFamily="18" charset="0"/>
                  <a:ea typeface="Cambria Math" panose="02040503050406030204" pitchFamily="18" charset="0"/>
                  <a:cs typeface="Franklin Gothic Medium"/>
                </a:rPr>
                <a:t>→</a:t>
              </a:r>
              <a:r>
                <a:rPr lang="en-US" sz="1200" dirty="0">
                  <a:ea typeface="Cambria Math" panose="02040503050406030204" pitchFamily="18" charset="0"/>
                  <a:cs typeface="Franklin Gothic Medium"/>
                </a:rPr>
                <a:t>P(1)                  </a:t>
              </a:r>
              <a:r>
                <a:rPr lang="en-US" sz="1200" dirty="0">
                  <a:solidFill>
                    <a:prstClr val="black"/>
                  </a:solidFill>
                  <a:cs typeface="Franklin Gothic Medium"/>
                </a:rPr>
                <a:t>P(1)</a:t>
              </a:r>
              <a:r>
                <a:rPr lang="en-US" sz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Franklin Gothic Medium"/>
                </a:rPr>
                <a:t>→</a:t>
              </a:r>
              <a:r>
                <a:rPr lang="en-US" sz="1200" dirty="0">
                  <a:solidFill>
                    <a:prstClr val="black"/>
                  </a:solidFill>
                  <a:ea typeface="Cambria Math" panose="02040503050406030204" pitchFamily="18" charset="0"/>
                  <a:cs typeface="Franklin Gothic Medium"/>
                </a:rPr>
                <a:t>P(2)</a:t>
              </a:r>
              <a:r>
                <a:rPr lang="en-US" sz="1200" dirty="0">
                  <a:ea typeface="Cambria Math" panose="02040503050406030204" pitchFamily="18" charset="0"/>
                  <a:cs typeface="Franklin Gothic Medium"/>
                </a:rPr>
                <a:t>    </a:t>
              </a:r>
              <a:r>
                <a:rPr lang="en-US" sz="1200" dirty="0">
                  <a:solidFill>
                    <a:prstClr val="black"/>
                  </a:solidFill>
                  <a:cs typeface="Franklin Gothic Medium"/>
                </a:rPr>
                <a:t>         P(2)</a:t>
              </a:r>
              <a:r>
                <a:rPr lang="en-US" sz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Franklin Gothic Medium"/>
                </a:rPr>
                <a:t>→</a:t>
              </a:r>
              <a:r>
                <a:rPr lang="en-US" sz="1200" dirty="0">
                  <a:solidFill>
                    <a:prstClr val="black"/>
                  </a:solidFill>
                  <a:ea typeface="Cambria Math" panose="02040503050406030204" pitchFamily="18" charset="0"/>
                  <a:cs typeface="Franklin Gothic Medium"/>
                </a:rPr>
                <a:t>P(3)</a:t>
              </a:r>
              <a:r>
                <a:rPr lang="en-US" sz="1200" dirty="0">
                  <a:ea typeface="Cambria Math" panose="02040503050406030204" pitchFamily="18" charset="0"/>
                  <a:cs typeface="Franklin Gothic Medium"/>
                </a:rPr>
                <a:t>     </a:t>
              </a:r>
              <a:r>
                <a:rPr lang="en-US" sz="1200" dirty="0">
                  <a:solidFill>
                    <a:prstClr val="black"/>
                  </a:solidFill>
                  <a:cs typeface="Franklin Gothic Medium"/>
                </a:rPr>
                <a:t>     P(3)</a:t>
              </a:r>
              <a:r>
                <a:rPr lang="en-US" sz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Franklin Gothic Medium"/>
                </a:rPr>
                <a:t>→</a:t>
              </a:r>
              <a:r>
                <a:rPr lang="en-US" sz="1200" dirty="0">
                  <a:solidFill>
                    <a:prstClr val="black"/>
                  </a:solidFill>
                  <a:ea typeface="Cambria Math" panose="02040503050406030204" pitchFamily="18" charset="0"/>
                  <a:cs typeface="Franklin Gothic Medium"/>
                </a:rPr>
                <a:t>P(4 )              </a:t>
              </a:r>
              <a:r>
                <a:rPr lang="en-US" sz="1200" dirty="0">
                  <a:solidFill>
                    <a:prstClr val="black"/>
                  </a:solidFill>
                  <a:cs typeface="Franklin Gothic Medium"/>
                </a:rPr>
                <a:t>P(4)</a:t>
              </a:r>
              <a:r>
                <a:rPr lang="en-US" sz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Franklin Gothic Medium"/>
                </a:rPr>
                <a:t>→</a:t>
              </a:r>
              <a:r>
                <a:rPr lang="en-US" sz="1200" dirty="0">
                  <a:solidFill>
                    <a:prstClr val="black"/>
                  </a:solidFill>
                  <a:ea typeface="Cambria Math" panose="02040503050406030204" pitchFamily="18" charset="0"/>
                  <a:cs typeface="Franklin Gothic Medium"/>
                </a:rPr>
                <a:t>P(5)</a:t>
              </a:r>
              <a:r>
                <a:rPr lang="en-US" sz="1200" dirty="0">
                  <a:ea typeface="Cambria Math" panose="02040503050406030204" pitchFamily="18" charset="0"/>
                  <a:cs typeface="Franklin Gothic Medium"/>
                </a:rPr>
                <a:t>     </a:t>
              </a:r>
              <a:endParaRPr lang="en-US" sz="1400" dirty="0">
                <a:cs typeface="Franklin Gothic Medium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5471" y="3442275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Franklin Gothic Medium"/>
              <a:cs typeface="Franklin Gothic Medium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139813" y="1047134"/>
            <a:ext cx="3149067" cy="1269578"/>
            <a:chOff x="4682613" y="1789937"/>
            <a:chExt cx="3149067" cy="1324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682613" y="1789937"/>
                  <a:ext cx="3149067" cy="1324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2400" b="0" dirty="0">
                    <a:latin typeface="Franklin Gothic Medium"/>
                    <a:cs typeface="Franklin Gothic Medium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 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)</m:t>
                        </m:r>
                      </m:oMath>
                    </m:oMathPara>
                  </a14:m>
                  <a:endParaRPr lang="en-US" sz="2400" b="0" dirty="0">
                    <a:latin typeface="Franklin Gothic Medium"/>
                    <a:ea typeface="Cambria Math" panose="02040503050406030204" pitchFamily="18" charset="0"/>
                    <a:cs typeface="Franklin Gothic Medium"/>
                  </a:endParaRPr>
                </a:p>
                <a:p>
                  <a:endParaRPr lang="en-US" sz="1050" dirty="0">
                    <a:latin typeface="Franklin Gothic Medium"/>
                    <a:cs typeface="Franklin Gothic Medium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∴∀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latin typeface="Franklin Gothic Medium"/>
                    <a:cs typeface="Franklin Gothic Medium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2613" y="1789937"/>
                  <a:ext cx="3149067" cy="1324510"/>
                </a:xfrm>
                <a:prstGeom prst="rect">
                  <a:avLst/>
                </a:prstGeom>
                <a:blipFill>
                  <a:blip r:embed="rId11"/>
                  <a:stretch>
                    <a:fillRect l="-774" r="-2321" b="-100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>
              <a:off x="4756355" y="2610464"/>
              <a:ext cx="292018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187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400" dirty="0">
                    <a:latin typeface="+mn-lt"/>
                    <a:cs typeface=""/>
                  </a:rPr>
                  <a:t> P(n)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400" dirty="0">
                    <a:latin typeface="+mn-lt"/>
                    <a:cs typeface=""/>
                  </a:rPr>
                  <a:t> “3</a:t>
                </a:r>
                <a:r>
                  <a:rPr lang="en-US" sz="2400" baseline="30000" dirty="0">
                    <a:latin typeface="+mn-lt"/>
                    <a:cs typeface=""/>
                  </a:rPr>
                  <a:t>n</a:t>
                </a:r>
                <a:r>
                  <a:rPr lang="en-US" sz="2400" dirty="0">
                    <a:latin typeface="+mn-lt"/>
                    <a:cs typeface="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 </a:t>
                </a:r>
                <a:r>
                  <a:rPr lang="en-US" sz="2400" dirty="0">
                    <a:latin typeface="+mn-lt"/>
                    <a:cs typeface=""/>
                  </a:rPr>
                  <a:t>n</a:t>
                </a:r>
                <a:r>
                  <a:rPr lang="en-US" sz="2400" baseline="300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+mn-lt"/>
                    <a:cs typeface=""/>
                  </a:rPr>
                  <a:t>+3”. 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We will show</a:t>
                </a:r>
                <a:r>
                  <a:rPr lang="en-US" sz="2400" dirty="0">
                    <a:latin typeface="+mn-lt"/>
                    <a:cs typeface=""/>
                  </a:rPr>
                  <a:t> P(n) i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s true for all      integers </a:t>
                </a:r>
                <a:r>
                  <a:rPr lang="en-US" sz="2400" dirty="0">
                    <a:latin typeface="+mn-lt"/>
                    <a:cs typeface=""/>
                  </a:rPr>
                  <a:t>n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latin typeface="+mn-lt"/>
                    <a:cs typeface=""/>
                  </a:rPr>
                  <a:t>2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 by induction.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Base Case (</a:t>
                </a:r>
                <a:r>
                  <a:rPr lang="en-US" sz="2400" dirty="0">
                    <a:latin typeface="+mn-lt"/>
                  </a:rPr>
                  <a:t>n=2):    </a:t>
                </a:r>
                <a:r>
                  <a:rPr lang="en-US" sz="2400" dirty="0">
                    <a:latin typeface="+mn-lt"/>
                    <a:cs typeface="Cambria Math"/>
                  </a:rPr>
                  <a:t>3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 = 9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7 = 4+3</a:t>
                </a:r>
                <a:r>
                  <a:rPr lang="en-US" sz="2400" dirty="0">
                    <a:latin typeface="+mn-lt"/>
                    <a:cs typeface="Cambria Math"/>
                  </a:rPr>
                  <a:t> = 2</a:t>
                </a:r>
                <a:r>
                  <a:rPr lang="en-US" sz="2400" baseline="30000" dirty="0">
                    <a:latin typeface="+mn-lt"/>
                    <a:cs typeface="Cambria Math"/>
                  </a:rPr>
                  <a:t>2</a:t>
                </a:r>
                <a:r>
                  <a:rPr lang="en-US" sz="2400" dirty="0">
                    <a:latin typeface="+mn-lt"/>
                    <a:cs typeface="Cambria Math"/>
                  </a:rPr>
                  <a:t>+3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so</a:t>
                </a:r>
                <a:r>
                  <a:rPr lang="en-US" sz="2400" dirty="0">
                    <a:latin typeface="+mn-lt"/>
                    <a:cs typeface="Cambria Math"/>
                  </a:rPr>
                  <a:t> P(2)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Inductive Hypothesis:  </a:t>
                </a:r>
                <a:r>
                  <a:rPr lang="en-US" sz="2400" dirty="0">
                    <a:cs typeface="Calibri"/>
                  </a:rPr>
                  <a:t>Suppose that </a:t>
                </a:r>
                <a:r>
                  <a:rPr lang="en-US" sz="2400" dirty="0">
                    <a:latin typeface="+mn-lt"/>
                    <a:cs typeface="Calibri"/>
                  </a:rPr>
                  <a:t>P(k)</a:t>
                </a:r>
                <a:r>
                  <a:rPr lang="en-US" sz="2400" dirty="0">
                    <a:cs typeface="Calibri"/>
                  </a:rPr>
                  <a:t> is true for some   	  	arbitrary integer </a:t>
                </a:r>
                <a:r>
                  <a:rPr lang="en-US" sz="2400" dirty="0">
                    <a:latin typeface="+mn-lt"/>
                    <a:cs typeface="Calibri"/>
                  </a:rPr>
                  <a:t>k ≥ 2</a:t>
                </a:r>
                <a:r>
                  <a:rPr lang="en-US" sz="2400" dirty="0">
                    <a:cs typeface="Calibri"/>
                  </a:rPr>
                  <a:t>. </a:t>
                </a:r>
                <a:r>
                  <a:rPr lang="en-US" sz="2400" dirty="0">
                    <a:latin typeface="Franklin Gothic Medium" panose="020B0603020102020204" pitchFamily="34" charset="0"/>
                    <a:cs typeface="Calibri"/>
                  </a:rPr>
                  <a:t>I.e., suppose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k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≥ 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+3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.</a:t>
                </a:r>
                <a:endParaRPr lang="en-US" sz="2400" dirty="0">
                  <a:cs typeface="Calibri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Inductive Step:  </a:t>
                </a:r>
              </a:p>
              <a:p>
                <a:pPr marL="57150" indent="0">
                  <a:buNone/>
                </a:pPr>
                <a:r>
                  <a:rPr lang="en-US" sz="2400" dirty="0">
                    <a:latin typeface="+mn-lt"/>
                  </a:rPr>
                  <a:t>          </a:t>
                </a:r>
                <a:r>
                  <a:rPr lang="en-US" sz="2400" dirty="0"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400" dirty="0">
                    <a:latin typeface="+mn-lt"/>
                  </a:rPr>
                  <a:t> P(k+1), </a:t>
                </a:r>
                <a:r>
                  <a:rPr lang="en-US" sz="2400" dirty="0">
                    <a:latin typeface="Franklin Gothic Medium" panose="020B0603020102020204" pitchFamily="34" charset="0"/>
                  </a:rPr>
                  <a:t>i.e. show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k+1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(k+1)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+3=k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Calibri"/>
                  </a:rPr>
                  <a:t>+2k+4</a:t>
                </a:r>
                <a:endParaRPr lang="en-US" sz="2400" dirty="0">
                  <a:latin typeface="+mn-lt"/>
                </a:endParaRPr>
              </a:p>
              <a:p>
                <a:pPr marL="0" lv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>
                    <a:solidFill>
                      <a:prstClr val="black"/>
                    </a:solidFill>
                  </a:rPr>
                  <a:t>        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        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k+1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 = 3(3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k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)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"/>
                  </a:rPr>
                  <a:t>                             	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"/>
                  </a:rPr>
                  <a:t> 3(k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+mn-lt"/>
                    <a:cs typeface="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+mn-lt"/>
                    <a:cs typeface=""/>
                  </a:rPr>
                  <a:t>+3) </a:t>
                </a:r>
                <a:r>
                  <a:rPr lang="en-US" sz="24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by the IH</a:t>
                </a:r>
                <a:endParaRPr lang="en-US" sz="2400" dirty="0">
                  <a:solidFill>
                    <a:prstClr val="black"/>
                  </a:solidFill>
                  <a:latin typeface="+mn-lt"/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                          		= 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+2k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+9</a:t>
                </a:r>
                <a:endParaRPr lang="en-US" sz="2400" dirty="0">
                  <a:solidFill>
                    <a:prstClr val="black"/>
                  </a:solidFill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			      	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 k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+2k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+4 = (k+1)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+3 </a:t>
                </a:r>
                <a:r>
                  <a:rPr lang="en-US" sz="2400" baseline="30000" dirty="0">
                    <a:solidFill>
                      <a:prstClr val="black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since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 k ≥ 1.</a:t>
                </a: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Therefore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P(k+1)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 is true.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Calibri"/>
                  </a:rPr>
                  <a:t>  </a:t>
                </a:r>
                <a:r>
                  <a:rPr lang="en-US" sz="2400" dirty="0"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400" dirty="0">
                    <a:cs typeface="Calibri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400" dirty="0">
                    <a:cs typeface="Calibri"/>
                  </a:rPr>
                  <a:t>Thus </a:t>
                </a:r>
                <a:r>
                  <a:rPr lang="en-US" sz="2400" dirty="0">
                    <a:latin typeface="+mn-lt"/>
                    <a:cs typeface="Calibri"/>
                  </a:rPr>
                  <a:t>P(n) </a:t>
                </a:r>
                <a:r>
                  <a:rPr lang="en-US" sz="2400" dirty="0">
                    <a:cs typeface="Calibri"/>
                  </a:rPr>
                  <a:t>is true for all integers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n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400" dirty="0">
                    <a:cs typeface="Calibri"/>
                  </a:rPr>
                  <a:t>, by induction.</a:t>
                </a:r>
              </a:p>
            </p:txBody>
          </p:sp>
        </mc:Choice>
        <mc:Fallback xmlns=""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378007" y="993261"/>
                <a:ext cx="8769770" cy="5551179"/>
              </a:xfrm>
              <a:blipFill rotWithShape="0">
                <a:blip r:embed="rId5"/>
                <a:stretch>
                  <a:fillRect l="-347" t="-988" b="-2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07590" y="3496423"/>
            <a:ext cx="6795439" cy="431514"/>
          </a:xfrm>
          <a:prstGeom prst="rec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000" i="1" kern="0" baseline="3000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1704"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641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 Tiling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>
                    <a:cs typeface="Arial" charset="0"/>
                  </a:rPr>
                  <a:t>Prove that a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a:rPr lang="en-US" sz="2800" i="1" baseline="30000" dirty="0" smtClean="0">
                        <a:latin typeface="Cambria Math" panose="02040503050406030204" pitchFamily="18" charset="0"/>
                        <a:cs typeface="Arial" charset="0"/>
                      </a:rPr>
                      <m:t>𝑛</m:t>
                    </m:r>
                    <m:r>
                      <a:rPr lang="en-US" sz="2800" b="0" i="1" baseline="30000" dirty="0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  <a:sym typeface="Symbol" charset="0"/>
                      </a:rPr>
                      <m:t>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charset="0"/>
                        <a:sym typeface="Symbol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Arial" charset="0"/>
                      </a:rPr>
                      <m:t>2</m:t>
                    </m:r>
                    <m:r>
                      <a:rPr lang="en-US" sz="2800" i="1" baseline="30000" dirty="0" smtClean="0">
                        <a:latin typeface="Cambria Math" panose="02040503050406030204" pitchFamily="18" charset="0"/>
                        <a:cs typeface="Arial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2800" dirty="0">
                    <a:cs typeface="Arial" charset="0"/>
                  </a:rPr>
                  <a:t>checkerboard with one square removed can be tiled with: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1333" t="-1068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6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5063151" y="1773180"/>
            <a:ext cx="533400" cy="533400"/>
            <a:chOff x="3657600" y="3429000"/>
            <a:chExt cx="1828800" cy="1828800"/>
          </a:xfrm>
        </p:grpSpPr>
        <p:sp>
          <p:nvSpPr>
            <p:cNvPr id="6" name="Rectangle 5"/>
            <p:cNvSpPr/>
            <p:nvPr>
              <p:custDataLst>
                <p:tags r:id="rId5"/>
              </p:custDataLst>
            </p:nvPr>
          </p:nvSpPr>
          <p:spPr>
            <a:xfrm>
              <a:off x="3657600" y="34290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>
              <p:custDataLst>
                <p:tags r:id="rId6"/>
              </p:custDataLst>
            </p:nvPr>
          </p:nvSpPr>
          <p:spPr>
            <a:xfrm>
              <a:off x="3657600" y="43434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>
              <p:custDataLst>
                <p:tags r:id="rId7"/>
              </p:custDataLst>
            </p:nvPr>
          </p:nvSpPr>
          <p:spPr>
            <a:xfrm>
              <a:off x="4572000" y="43434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02786" y="2807518"/>
            <a:ext cx="2743200" cy="2743200"/>
            <a:chOff x="914400" y="3429000"/>
            <a:chExt cx="2743200" cy="2743200"/>
          </a:xfrm>
        </p:grpSpPr>
        <p:sp>
          <p:nvSpPr>
            <p:cNvPr id="10" name="Rectangle 9"/>
            <p:cNvSpPr/>
            <p:nvPr>
              <p:custDataLst>
                <p:tags r:id="rId3"/>
              </p:custDataLst>
            </p:nvPr>
          </p:nvSpPr>
          <p:spPr>
            <a:xfrm>
              <a:off x="914400" y="3429000"/>
              <a:ext cx="2743200" cy="2743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>
              <p:custDataLst>
                <p:tags r:id="rId4"/>
              </p:custDataLst>
            </p:nvPr>
          </p:nvSpPr>
          <p:spPr>
            <a:xfrm>
              <a:off x="3048000" y="54864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" name="Straight Connector 11"/>
            <p:cNvCxnSpPr>
              <a:stCxn id="10" idx="1"/>
              <a:endCxn id="10" idx="3"/>
            </p:cNvCxnSpPr>
            <p:nvPr/>
          </p:nvCxnSpPr>
          <p:spPr>
            <a:xfrm>
              <a:off x="914400" y="4800600"/>
              <a:ext cx="2743200" cy="0"/>
            </a:xfrm>
            <a:prstGeom prst="line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2"/>
              <a:endCxn id="10" idx="0"/>
            </p:cNvCxnSpPr>
            <p:nvPr/>
          </p:nvCxnSpPr>
          <p:spPr>
            <a:xfrm flipV="1">
              <a:off x="2286000" y="3429000"/>
              <a:ext cx="0" cy="2743200"/>
            </a:xfrm>
            <a:prstGeom prst="line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056223" y="2807518"/>
            <a:ext cx="2750128" cy="2743200"/>
            <a:chOff x="5405070" y="2705705"/>
            <a:chExt cx="2750128" cy="2743200"/>
          </a:xfrm>
        </p:grpSpPr>
        <p:sp>
          <p:nvSpPr>
            <p:cNvPr id="15" name="Rectangle 14"/>
            <p:cNvSpPr/>
            <p:nvPr>
              <p:custDataLst>
                <p:tags r:id="rId2"/>
              </p:custDataLst>
            </p:nvPr>
          </p:nvSpPr>
          <p:spPr>
            <a:xfrm>
              <a:off x="5405070" y="2705705"/>
              <a:ext cx="2743200" cy="2743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" name="Straight Connector 15"/>
            <p:cNvCxnSpPr>
              <a:stCxn id="15" idx="0"/>
              <a:endCxn id="15" idx="2"/>
            </p:cNvCxnSpPr>
            <p:nvPr/>
          </p:nvCxnSpPr>
          <p:spPr>
            <a:xfrm>
              <a:off x="6776670" y="2705705"/>
              <a:ext cx="0" cy="27432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1"/>
              <a:endCxn id="15" idx="3"/>
            </p:cNvCxnSpPr>
            <p:nvPr/>
          </p:nvCxnSpPr>
          <p:spPr>
            <a:xfrm>
              <a:off x="5405070" y="4077305"/>
              <a:ext cx="27432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405070" y="3391505"/>
              <a:ext cx="27432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11998" y="4776960"/>
              <a:ext cx="274320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441688" y="2705705"/>
              <a:ext cx="0" cy="27432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077015" y="2705705"/>
              <a:ext cx="0" cy="27432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6090870" y="3398432"/>
              <a:ext cx="665018" cy="663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405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 Tiling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Arial" charset="0"/>
              </a:rPr>
              <a:t>Let </a:t>
            </a:r>
            <a:r>
              <a:rPr lang="en-US" sz="2400" dirty="0">
                <a:latin typeface="+mn-lt"/>
                <a:cs typeface="Arial" charset="0"/>
              </a:rPr>
              <a:t>P(n)</a:t>
            </a:r>
            <a:r>
              <a:rPr lang="en-US" sz="2400" dirty="0">
                <a:cs typeface="Arial" charset="0"/>
              </a:rPr>
              <a:t> be any </a:t>
            </a:r>
            <a:r>
              <a:rPr lang="en-US" sz="2400" i="0" dirty="0">
                <a:latin typeface="+mj-lt"/>
                <a:cs typeface="Arial" charset="0"/>
              </a:rPr>
              <a:t>2</a:t>
            </a:r>
            <a:r>
              <a:rPr lang="en-US" sz="2400" i="0" baseline="30000" dirty="0">
                <a:latin typeface="+mj-lt"/>
                <a:cs typeface="Arial" charset="0"/>
              </a:rPr>
              <a:t>n</a:t>
            </a:r>
            <a:r>
              <a:rPr lang="en-US" sz="2400" b="0" i="0" baseline="30000" dirty="0">
                <a:latin typeface="+mj-lt"/>
                <a:cs typeface="Arial" charset="0"/>
              </a:rPr>
              <a:t> </a:t>
            </a:r>
            <a:r>
              <a:rPr lang="en-US" sz="2400" i="0" dirty="0">
                <a:latin typeface="+mj-lt"/>
                <a:ea typeface="Cambria Math" panose="02040503050406030204" pitchFamily="18" charset="0"/>
                <a:cs typeface="Arial" charset="0"/>
                <a:sym typeface="Symbol" charset="0"/>
              </a:rPr>
              <a:t></a:t>
            </a:r>
            <a:r>
              <a:rPr lang="en-US" sz="2400" b="0" i="0" dirty="0">
                <a:latin typeface="+mj-lt"/>
                <a:ea typeface="Cambria Math" panose="02040503050406030204" pitchFamily="18" charset="0"/>
                <a:cs typeface="Arial" charset="0"/>
                <a:sym typeface="Symbol" charset="0"/>
              </a:rPr>
              <a:t> </a:t>
            </a:r>
            <a:r>
              <a:rPr lang="en-US" sz="2400" i="0" dirty="0">
                <a:latin typeface="+mj-lt"/>
                <a:cs typeface="Arial" charset="0"/>
              </a:rPr>
              <a:t>2</a:t>
            </a:r>
            <a:r>
              <a:rPr lang="en-US" sz="2400" i="0" baseline="30000" dirty="0">
                <a:latin typeface="+mj-lt"/>
                <a:cs typeface="Arial" charset="0"/>
              </a:rPr>
              <a:t>n</a:t>
            </a:r>
            <a:r>
              <a:rPr lang="en-US" sz="2400" i="0" dirty="0">
                <a:latin typeface="+mj-lt"/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checkerboard with one square removed can be tiled with         .                                                We prove </a:t>
            </a:r>
            <a:r>
              <a:rPr lang="en-US" sz="2400" dirty="0">
                <a:latin typeface="+mn-lt"/>
                <a:cs typeface="Arial" charset="0"/>
              </a:rPr>
              <a:t>P(n)</a:t>
            </a:r>
            <a:r>
              <a:rPr lang="en-US" sz="2400" dirty="0">
                <a:cs typeface="Arial" charset="0"/>
              </a:rPr>
              <a:t> for all </a:t>
            </a:r>
            <a:r>
              <a:rPr lang="en-US" sz="2400" dirty="0">
                <a:latin typeface="+mn-lt"/>
                <a:cs typeface="Arial" charset="0"/>
              </a:rPr>
              <a:t>n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≥ </a:t>
            </a:r>
            <a:r>
              <a:rPr lang="en-US" sz="2400" dirty="0">
                <a:latin typeface="+mn-lt"/>
                <a:ea typeface="Cambria Math" panose="02040503050406030204" pitchFamily="18" charset="0"/>
                <a:cs typeface="Arial" charset="0"/>
              </a:rPr>
              <a:t>1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by induction on </a:t>
            </a:r>
            <a:r>
              <a:rPr lang="en-US" sz="2400" dirty="0">
                <a:latin typeface="+mn-lt"/>
                <a:cs typeface="Arial" charset="0"/>
              </a:rPr>
              <a:t>n.</a:t>
            </a:r>
          </a:p>
        </p:txBody>
      </p:sp>
      <p:grpSp>
        <p:nvGrpSpPr>
          <p:cNvPr id="5" name="Group 6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572000" y="1614650"/>
            <a:ext cx="365760" cy="365760"/>
            <a:chOff x="3657600" y="3429000"/>
            <a:chExt cx="1828800" cy="1828800"/>
          </a:xfrm>
        </p:grpSpPr>
        <p:sp>
          <p:nvSpPr>
            <p:cNvPr id="6" name="Rectangle 5"/>
            <p:cNvSpPr/>
            <p:nvPr>
              <p:custDataLst>
                <p:tags r:id="rId2"/>
              </p:custDataLst>
            </p:nvPr>
          </p:nvSpPr>
          <p:spPr>
            <a:xfrm>
              <a:off x="3657600" y="34290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>
              <p:custDataLst>
                <p:tags r:id="rId3"/>
              </p:custDataLst>
            </p:nvPr>
          </p:nvSpPr>
          <p:spPr>
            <a:xfrm>
              <a:off x="3657600" y="43434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>
              <p:custDataLst>
                <p:tags r:id="rId4"/>
              </p:custDataLst>
            </p:nvPr>
          </p:nvSpPr>
          <p:spPr>
            <a:xfrm>
              <a:off x="4572000" y="43434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12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 Tiling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Arial" charset="0"/>
              </a:rPr>
              <a:t>Let </a:t>
            </a:r>
            <a:r>
              <a:rPr lang="en-US" sz="2400" dirty="0">
                <a:latin typeface="+mn-lt"/>
                <a:cs typeface="Arial" charset="0"/>
              </a:rPr>
              <a:t>P(n)</a:t>
            </a:r>
            <a:r>
              <a:rPr lang="en-US" sz="2400" dirty="0">
                <a:cs typeface="Arial" charset="0"/>
              </a:rPr>
              <a:t> be any </a:t>
            </a:r>
            <a:r>
              <a:rPr lang="en-US" sz="2400" i="0" dirty="0">
                <a:latin typeface="+mj-lt"/>
                <a:cs typeface="Arial" charset="0"/>
              </a:rPr>
              <a:t>2</a:t>
            </a:r>
            <a:r>
              <a:rPr lang="en-US" sz="2400" i="0" baseline="30000" dirty="0">
                <a:latin typeface="+mj-lt"/>
                <a:cs typeface="Arial" charset="0"/>
              </a:rPr>
              <a:t>n</a:t>
            </a:r>
            <a:r>
              <a:rPr lang="en-US" sz="2400" b="0" i="0" baseline="30000" dirty="0">
                <a:latin typeface="+mj-lt"/>
                <a:cs typeface="Arial" charset="0"/>
              </a:rPr>
              <a:t> </a:t>
            </a:r>
            <a:r>
              <a:rPr lang="en-US" sz="2400" i="0" dirty="0">
                <a:latin typeface="+mj-lt"/>
                <a:ea typeface="Cambria Math" panose="02040503050406030204" pitchFamily="18" charset="0"/>
                <a:cs typeface="Arial" charset="0"/>
                <a:sym typeface="Symbol" charset="0"/>
              </a:rPr>
              <a:t></a:t>
            </a:r>
            <a:r>
              <a:rPr lang="en-US" sz="2400" b="0" i="0" dirty="0">
                <a:latin typeface="+mj-lt"/>
                <a:ea typeface="Cambria Math" panose="02040503050406030204" pitchFamily="18" charset="0"/>
                <a:cs typeface="Arial" charset="0"/>
                <a:sym typeface="Symbol" charset="0"/>
              </a:rPr>
              <a:t> </a:t>
            </a:r>
            <a:r>
              <a:rPr lang="en-US" sz="2400" i="0" dirty="0">
                <a:latin typeface="+mj-lt"/>
                <a:cs typeface="Arial" charset="0"/>
              </a:rPr>
              <a:t>2</a:t>
            </a:r>
            <a:r>
              <a:rPr lang="en-US" sz="2400" i="0" baseline="30000" dirty="0">
                <a:latin typeface="+mj-lt"/>
                <a:cs typeface="Arial" charset="0"/>
              </a:rPr>
              <a:t>n</a:t>
            </a:r>
            <a:r>
              <a:rPr lang="en-US" sz="2400" i="0" dirty="0">
                <a:latin typeface="+mj-lt"/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checkerboard with one square removed can be tiled with         .                                                We prove </a:t>
            </a:r>
            <a:r>
              <a:rPr lang="en-US" sz="2400" dirty="0">
                <a:latin typeface="+mn-lt"/>
                <a:cs typeface="Arial" charset="0"/>
              </a:rPr>
              <a:t>P(n)</a:t>
            </a:r>
            <a:r>
              <a:rPr lang="en-US" sz="2400" dirty="0">
                <a:cs typeface="Arial" charset="0"/>
              </a:rPr>
              <a:t> for all </a:t>
            </a:r>
            <a:r>
              <a:rPr lang="en-US" sz="2400" dirty="0">
                <a:latin typeface="+mn-lt"/>
                <a:cs typeface="Arial" charset="0"/>
              </a:rPr>
              <a:t>n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≥ </a:t>
            </a:r>
            <a:r>
              <a:rPr lang="en-US" sz="2400" dirty="0">
                <a:latin typeface="+mn-lt"/>
                <a:ea typeface="Cambria Math" panose="02040503050406030204" pitchFamily="18" charset="0"/>
                <a:cs typeface="Arial" charset="0"/>
              </a:rPr>
              <a:t>1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by induction on </a:t>
            </a:r>
            <a:r>
              <a:rPr lang="en-US" sz="2400" dirty="0">
                <a:latin typeface="+mn-lt"/>
                <a:cs typeface="Arial" charset="0"/>
              </a:rPr>
              <a:t>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Arial" charset="0"/>
              </a:rPr>
              <a:t>Base Case: </a:t>
            </a:r>
            <a:r>
              <a:rPr lang="en-US" sz="2400" dirty="0">
                <a:latin typeface="+mn-lt"/>
                <a:cs typeface="Arial" charset="0"/>
              </a:rPr>
              <a:t>n=1</a:t>
            </a:r>
            <a:endParaRPr lang="en-US" sz="2400" dirty="0">
              <a:cs typeface="Arial" charset="0"/>
            </a:endParaRPr>
          </a:p>
        </p:txBody>
      </p:sp>
      <p:grpSp>
        <p:nvGrpSpPr>
          <p:cNvPr id="5" name="Group 6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572000" y="1614650"/>
            <a:ext cx="365760" cy="365760"/>
            <a:chOff x="3657600" y="3429000"/>
            <a:chExt cx="1828800" cy="1828800"/>
          </a:xfrm>
        </p:grpSpPr>
        <p:sp>
          <p:nvSpPr>
            <p:cNvPr id="6" name="Rectangle 5"/>
            <p:cNvSpPr/>
            <p:nvPr>
              <p:custDataLst>
                <p:tags r:id="rId18"/>
              </p:custDataLst>
            </p:nvPr>
          </p:nvSpPr>
          <p:spPr>
            <a:xfrm>
              <a:off x="3657600" y="34290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>
              <p:custDataLst>
                <p:tags r:id="rId19"/>
              </p:custDataLst>
            </p:nvPr>
          </p:nvSpPr>
          <p:spPr>
            <a:xfrm>
              <a:off x="3657600" y="43434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>
              <p:custDataLst>
                <p:tags r:id="rId20"/>
              </p:custDataLst>
            </p:nvPr>
          </p:nvSpPr>
          <p:spPr>
            <a:xfrm>
              <a:off x="4572000" y="43434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3467308" y="2471739"/>
            <a:ext cx="365760" cy="365760"/>
            <a:chOff x="3650188" y="2669859"/>
            <a:chExt cx="533400" cy="533400"/>
          </a:xfrm>
        </p:grpSpPr>
        <p:grpSp>
          <p:nvGrpSpPr>
            <p:cNvPr id="23" name="Group 6"/>
            <p:cNvGrpSpPr>
              <a:grpSpLocks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24" name="Rectangle 23"/>
              <p:cNvSpPr/>
              <p:nvPr>
                <p:custDataLst>
                  <p:tags r:id="rId15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Rectangle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Rectangle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 rot="5400000">
            <a:off x="4162057" y="2471739"/>
            <a:ext cx="365760" cy="365760"/>
            <a:chOff x="3650188" y="2669859"/>
            <a:chExt cx="533400" cy="533400"/>
          </a:xfrm>
        </p:grpSpPr>
        <p:grpSp>
          <p:nvGrpSpPr>
            <p:cNvPr id="37" name="Group 6"/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39" name="Rectangle 38"/>
              <p:cNvSpPr/>
              <p:nvPr>
                <p:custDataLst>
                  <p:tags r:id="rId11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" name="Rectangle 39"/>
              <p:cNvSpPr/>
              <p:nvPr>
                <p:custDataLst>
                  <p:tags r:id="rId12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" name="Rectangle 40"/>
              <p:cNvSpPr/>
              <p:nvPr>
                <p:custDataLst>
                  <p:tags r:id="rId13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10800000">
            <a:off x="4931088" y="2471740"/>
            <a:ext cx="365760" cy="365760"/>
            <a:chOff x="3650188" y="2669859"/>
            <a:chExt cx="533400" cy="533400"/>
          </a:xfrm>
        </p:grpSpPr>
        <p:grpSp>
          <p:nvGrpSpPr>
            <p:cNvPr id="43" name="Group 6"/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45" name="Rectangle 44"/>
              <p:cNvSpPr/>
              <p:nvPr>
                <p:custDataLst>
                  <p:tags r:id="rId7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" name="Rectangle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" name="Rectangle 46"/>
              <p:cNvSpPr/>
              <p:nvPr>
                <p:custDataLst>
                  <p:tags r:id="rId9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5674153" y="2471739"/>
            <a:ext cx="365760" cy="365760"/>
            <a:chOff x="3650188" y="2669859"/>
            <a:chExt cx="533400" cy="533400"/>
          </a:xfrm>
        </p:grpSpPr>
        <p:grpSp>
          <p:nvGrpSpPr>
            <p:cNvPr id="49" name="Group 6"/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51" name="Rectangle 50"/>
              <p:cNvSpPr/>
              <p:nvPr>
                <p:custDataLst>
                  <p:tags r:id="rId3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" name="Rectangle 51"/>
              <p:cNvSpPr/>
              <p:nvPr>
                <p:custDataLst>
                  <p:tags r:id="rId4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" name="Rectangle 52"/>
              <p:cNvSpPr/>
              <p:nvPr>
                <p:custDataLst>
                  <p:tags r:id="rId5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5091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 Tiling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Arial" charset="0"/>
              </a:rPr>
              <a:t>Let </a:t>
            </a:r>
            <a:r>
              <a:rPr lang="en-US" sz="2400" dirty="0">
                <a:latin typeface="+mn-lt"/>
                <a:cs typeface="Arial" charset="0"/>
              </a:rPr>
              <a:t>P(n)</a:t>
            </a:r>
            <a:r>
              <a:rPr lang="en-US" sz="2400" dirty="0">
                <a:cs typeface="Arial" charset="0"/>
              </a:rPr>
              <a:t> be any </a:t>
            </a:r>
            <a:r>
              <a:rPr lang="en-US" sz="2400" i="0" dirty="0">
                <a:latin typeface="+mj-lt"/>
                <a:cs typeface="Arial" charset="0"/>
              </a:rPr>
              <a:t>2</a:t>
            </a:r>
            <a:r>
              <a:rPr lang="en-US" sz="2400" i="0" baseline="30000" dirty="0">
                <a:latin typeface="+mj-lt"/>
                <a:cs typeface="Arial" charset="0"/>
              </a:rPr>
              <a:t>n</a:t>
            </a:r>
            <a:r>
              <a:rPr lang="en-US" sz="2400" b="0" i="0" baseline="30000" dirty="0">
                <a:latin typeface="+mj-lt"/>
                <a:cs typeface="Arial" charset="0"/>
              </a:rPr>
              <a:t> </a:t>
            </a:r>
            <a:r>
              <a:rPr lang="en-US" sz="2400" i="0" dirty="0">
                <a:latin typeface="+mj-lt"/>
                <a:ea typeface="Cambria Math" panose="02040503050406030204" pitchFamily="18" charset="0"/>
                <a:cs typeface="Arial" charset="0"/>
                <a:sym typeface="Symbol" charset="0"/>
              </a:rPr>
              <a:t></a:t>
            </a:r>
            <a:r>
              <a:rPr lang="en-US" sz="2400" b="0" i="0" dirty="0">
                <a:latin typeface="+mj-lt"/>
                <a:ea typeface="Cambria Math" panose="02040503050406030204" pitchFamily="18" charset="0"/>
                <a:cs typeface="Arial" charset="0"/>
                <a:sym typeface="Symbol" charset="0"/>
              </a:rPr>
              <a:t> </a:t>
            </a:r>
            <a:r>
              <a:rPr lang="en-US" sz="2400" i="0" dirty="0">
                <a:latin typeface="+mj-lt"/>
                <a:cs typeface="Arial" charset="0"/>
              </a:rPr>
              <a:t>2</a:t>
            </a:r>
            <a:r>
              <a:rPr lang="en-US" sz="2400" i="0" baseline="30000" dirty="0">
                <a:latin typeface="+mj-lt"/>
                <a:cs typeface="Arial" charset="0"/>
              </a:rPr>
              <a:t>n</a:t>
            </a:r>
            <a:r>
              <a:rPr lang="en-US" sz="2400" i="0" dirty="0">
                <a:latin typeface="+mj-lt"/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checkerboard with one square removed can be tiled with         .                                                We prove </a:t>
            </a:r>
            <a:r>
              <a:rPr lang="en-US" sz="2400" dirty="0">
                <a:latin typeface="+mn-lt"/>
                <a:cs typeface="Arial" charset="0"/>
              </a:rPr>
              <a:t>P(n)</a:t>
            </a:r>
            <a:r>
              <a:rPr lang="en-US" sz="2400" dirty="0">
                <a:cs typeface="Arial" charset="0"/>
              </a:rPr>
              <a:t> for all </a:t>
            </a:r>
            <a:r>
              <a:rPr lang="en-US" sz="2400" dirty="0">
                <a:latin typeface="+mn-lt"/>
                <a:cs typeface="Arial" charset="0"/>
              </a:rPr>
              <a:t>n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≥ </a:t>
            </a:r>
            <a:r>
              <a:rPr lang="en-US" sz="2400" dirty="0">
                <a:latin typeface="+mn-lt"/>
                <a:ea typeface="Cambria Math" panose="02040503050406030204" pitchFamily="18" charset="0"/>
                <a:cs typeface="Arial" charset="0"/>
              </a:rPr>
              <a:t>1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by induction on </a:t>
            </a:r>
            <a:r>
              <a:rPr lang="en-US" sz="2400" dirty="0">
                <a:latin typeface="+mn-lt"/>
                <a:cs typeface="Arial" charset="0"/>
              </a:rPr>
              <a:t>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Arial" charset="0"/>
              </a:rPr>
              <a:t>Base Case: </a:t>
            </a:r>
            <a:r>
              <a:rPr lang="en-US" sz="2400" dirty="0">
                <a:latin typeface="+mn-lt"/>
                <a:cs typeface="Arial" charset="0"/>
              </a:rPr>
              <a:t>n=1</a:t>
            </a:r>
            <a:endParaRPr lang="en-US" sz="2400" dirty="0">
              <a:cs typeface="Arial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Arial" charset="0"/>
              </a:rPr>
              <a:t>Inductive Hypothesis:  Assume </a:t>
            </a:r>
            <a:r>
              <a:rPr lang="en-US" sz="2400" dirty="0">
                <a:latin typeface="+mn-lt"/>
                <a:cs typeface="Arial" charset="0"/>
              </a:rPr>
              <a:t>P(k</a:t>
            </a:r>
            <a:r>
              <a:rPr lang="en-US" sz="2400" dirty="0">
                <a:latin typeface="Franklin Gothic Medium" panose="020B0603020102020204" pitchFamily="34" charset="0"/>
                <a:cs typeface="Arial" charset="0"/>
              </a:rPr>
              <a:t>) for some  								         arbitrary integer</a:t>
            </a:r>
            <a:r>
              <a:rPr lang="en-US" sz="2400" dirty="0">
                <a:latin typeface="+mn-lt"/>
                <a:cs typeface="Arial" charset="0"/>
              </a:rPr>
              <a:t> k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≥</a:t>
            </a:r>
            <a:r>
              <a:rPr lang="en-US" sz="2400" dirty="0">
                <a:latin typeface="+mn-lt"/>
                <a:ea typeface="Cambria Math" panose="02040503050406030204" pitchFamily="18" charset="0"/>
                <a:cs typeface="Arial" charset="0"/>
              </a:rPr>
              <a:t>1</a:t>
            </a:r>
          </a:p>
        </p:txBody>
      </p:sp>
      <p:grpSp>
        <p:nvGrpSpPr>
          <p:cNvPr id="5" name="Group 6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572000" y="1614650"/>
            <a:ext cx="365760" cy="365760"/>
            <a:chOff x="3657600" y="3429000"/>
            <a:chExt cx="1828800" cy="1828800"/>
          </a:xfrm>
        </p:grpSpPr>
        <p:sp>
          <p:nvSpPr>
            <p:cNvPr id="6" name="Rectangle 5"/>
            <p:cNvSpPr/>
            <p:nvPr>
              <p:custDataLst>
                <p:tags r:id="rId18"/>
              </p:custDataLst>
            </p:nvPr>
          </p:nvSpPr>
          <p:spPr>
            <a:xfrm>
              <a:off x="3657600" y="34290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>
              <p:custDataLst>
                <p:tags r:id="rId19"/>
              </p:custDataLst>
            </p:nvPr>
          </p:nvSpPr>
          <p:spPr>
            <a:xfrm>
              <a:off x="3657600" y="43434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>
              <p:custDataLst>
                <p:tags r:id="rId20"/>
              </p:custDataLst>
            </p:nvPr>
          </p:nvSpPr>
          <p:spPr>
            <a:xfrm>
              <a:off x="4572000" y="43434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3467308" y="2471739"/>
            <a:ext cx="365760" cy="365760"/>
            <a:chOff x="3650188" y="2669859"/>
            <a:chExt cx="533400" cy="533400"/>
          </a:xfrm>
        </p:grpSpPr>
        <p:grpSp>
          <p:nvGrpSpPr>
            <p:cNvPr id="23" name="Group 6"/>
            <p:cNvGrpSpPr>
              <a:grpSpLocks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24" name="Rectangle 23"/>
              <p:cNvSpPr/>
              <p:nvPr>
                <p:custDataLst>
                  <p:tags r:id="rId15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Rectangle 24"/>
              <p:cNvSpPr/>
              <p:nvPr>
                <p:custDataLst>
                  <p:tags r:id="rId16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Rectangle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 rot="5400000">
            <a:off x="4162057" y="2471739"/>
            <a:ext cx="365760" cy="365760"/>
            <a:chOff x="3650188" y="2669859"/>
            <a:chExt cx="533400" cy="533400"/>
          </a:xfrm>
        </p:grpSpPr>
        <p:grpSp>
          <p:nvGrpSpPr>
            <p:cNvPr id="37" name="Group 6"/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39" name="Rectangle 38"/>
              <p:cNvSpPr/>
              <p:nvPr>
                <p:custDataLst>
                  <p:tags r:id="rId11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" name="Rectangle 39"/>
              <p:cNvSpPr/>
              <p:nvPr>
                <p:custDataLst>
                  <p:tags r:id="rId12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" name="Rectangle 40"/>
              <p:cNvSpPr/>
              <p:nvPr>
                <p:custDataLst>
                  <p:tags r:id="rId13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10800000">
            <a:off x="4931088" y="2471740"/>
            <a:ext cx="365760" cy="365760"/>
            <a:chOff x="3650188" y="2669859"/>
            <a:chExt cx="533400" cy="533400"/>
          </a:xfrm>
        </p:grpSpPr>
        <p:grpSp>
          <p:nvGrpSpPr>
            <p:cNvPr id="43" name="Group 6"/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45" name="Rectangle 44"/>
              <p:cNvSpPr/>
              <p:nvPr>
                <p:custDataLst>
                  <p:tags r:id="rId7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" name="Rectangle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" name="Rectangle 46"/>
              <p:cNvSpPr/>
              <p:nvPr>
                <p:custDataLst>
                  <p:tags r:id="rId9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5674153" y="2471739"/>
            <a:ext cx="365760" cy="365760"/>
            <a:chOff x="3650188" y="2669859"/>
            <a:chExt cx="533400" cy="533400"/>
          </a:xfrm>
        </p:grpSpPr>
        <p:grpSp>
          <p:nvGrpSpPr>
            <p:cNvPr id="49" name="Group 6"/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51" name="Rectangle 50"/>
              <p:cNvSpPr/>
              <p:nvPr>
                <p:custDataLst>
                  <p:tags r:id="rId3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" name="Rectangle 51"/>
              <p:cNvSpPr/>
              <p:nvPr>
                <p:custDataLst>
                  <p:tags r:id="rId4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" name="Rectangle 52"/>
              <p:cNvSpPr/>
              <p:nvPr>
                <p:custDataLst>
                  <p:tags r:id="rId5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0980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 Tiling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Arial" charset="0"/>
              </a:rPr>
              <a:t>Let </a:t>
            </a:r>
            <a:r>
              <a:rPr lang="en-US" sz="2400" dirty="0">
                <a:latin typeface="+mn-lt"/>
                <a:cs typeface="Arial" charset="0"/>
              </a:rPr>
              <a:t>P(n)</a:t>
            </a:r>
            <a:r>
              <a:rPr lang="en-US" sz="2400" dirty="0">
                <a:cs typeface="Arial" charset="0"/>
              </a:rPr>
              <a:t> be any </a:t>
            </a:r>
            <a:r>
              <a:rPr lang="en-US" sz="2400" i="0" dirty="0">
                <a:latin typeface="+mj-lt"/>
                <a:cs typeface="Arial" charset="0"/>
              </a:rPr>
              <a:t>2</a:t>
            </a:r>
            <a:r>
              <a:rPr lang="en-US" sz="2400" i="0" baseline="30000" dirty="0">
                <a:latin typeface="+mj-lt"/>
                <a:cs typeface="Arial" charset="0"/>
              </a:rPr>
              <a:t>n</a:t>
            </a:r>
            <a:r>
              <a:rPr lang="en-US" sz="2400" b="0" i="0" baseline="30000" dirty="0">
                <a:latin typeface="+mj-lt"/>
                <a:cs typeface="Arial" charset="0"/>
              </a:rPr>
              <a:t> </a:t>
            </a:r>
            <a:r>
              <a:rPr lang="en-US" sz="2400" i="0" dirty="0">
                <a:latin typeface="+mj-lt"/>
                <a:ea typeface="Cambria Math" panose="02040503050406030204" pitchFamily="18" charset="0"/>
                <a:cs typeface="Arial" charset="0"/>
                <a:sym typeface="Symbol" charset="0"/>
              </a:rPr>
              <a:t></a:t>
            </a:r>
            <a:r>
              <a:rPr lang="en-US" sz="2400" b="0" i="0" dirty="0">
                <a:latin typeface="+mj-lt"/>
                <a:ea typeface="Cambria Math" panose="02040503050406030204" pitchFamily="18" charset="0"/>
                <a:cs typeface="Arial" charset="0"/>
                <a:sym typeface="Symbol" charset="0"/>
              </a:rPr>
              <a:t> </a:t>
            </a:r>
            <a:r>
              <a:rPr lang="en-US" sz="2400" i="0" dirty="0">
                <a:latin typeface="+mj-lt"/>
                <a:cs typeface="Arial" charset="0"/>
              </a:rPr>
              <a:t>2</a:t>
            </a:r>
            <a:r>
              <a:rPr lang="en-US" sz="2400" i="0" baseline="30000" dirty="0">
                <a:latin typeface="+mj-lt"/>
                <a:cs typeface="Arial" charset="0"/>
              </a:rPr>
              <a:t>n</a:t>
            </a:r>
            <a:r>
              <a:rPr lang="en-US" sz="2400" i="0" dirty="0">
                <a:latin typeface="+mj-lt"/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checkerboard with one square removed can be tiled with         .                                                We prove </a:t>
            </a:r>
            <a:r>
              <a:rPr lang="en-US" sz="2400" dirty="0">
                <a:latin typeface="+mn-lt"/>
                <a:cs typeface="Arial" charset="0"/>
              </a:rPr>
              <a:t>P(n)</a:t>
            </a:r>
            <a:r>
              <a:rPr lang="en-US" sz="2400" dirty="0">
                <a:cs typeface="Arial" charset="0"/>
              </a:rPr>
              <a:t> for all </a:t>
            </a:r>
            <a:r>
              <a:rPr lang="en-US" sz="2400" dirty="0">
                <a:latin typeface="+mn-lt"/>
                <a:cs typeface="Arial" charset="0"/>
              </a:rPr>
              <a:t>n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≥ </a:t>
            </a:r>
            <a:r>
              <a:rPr lang="en-US" sz="2400" dirty="0">
                <a:latin typeface="+mn-lt"/>
                <a:ea typeface="Cambria Math" panose="02040503050406030204" pitchFamily="18" charset="0"/>
                <a:cs typeface="Arial" charset="0"/>
              </a:rPr>
              <a:t>1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 </a:t>
            </a:r>
            <a:r>
              <a:rPr lang="en-US" sz="2400" dirty="0">
                <a:cs typeface="Arial" charset="0"/>
              </a:rPr>
              <a:t>by induction on </a:t>
            </a:r>
            <a:r>
              <a:rPr lang="en-US" sz="2400" dirty="0">
                <a:latin typeface="+mn-lt"/>
                <a:cs typeface="Arial" charset="0"/>
              </a:rPr>
              <a:t>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Arial" charset="0"/>
              </a:rPr>
              <a:t>Base Case: </a:t>
            </a:r>
            <a:r>
              <a:rPr lang="en-US" sz="2400" dirty="0">
                <a:latin typeface="+mn-lt"/>
                <a:cs typeface="Arial" charset="0"/>
              </a:rPr>
              <a:t>n=1</a:t>
            </a:r>
            <a:endParaRPr lang="en-US" sz="2400" dirty="0">
              <a:cs typeface="Arial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Arial" charset="0"/>
              </a:rPr>
              <a:t>Inductive Hypothesis:  Assume </a:t>
            </a:r>
            <a:r>
              <a:rPr lang="en-US" sz="2400" dirty="0">
                <a:latin typeface="+mn-lt"/>
                <a:cs typeface="Arial" charset="0"/>
              </a:rPr>
              <a:t>P(k</a:t>
            </a:r>
            <a:r>
              <a:rPr lang="en-US" sz="2400" dirty="0">
                <a:latin typeface="Franklin Gothic Medium" panose="020B0603020102020204" pitchFamily="34" charset="0"/>
                <a:cs typeface="Arial" charset="0"/>
              </a:rPr>
              <a:t>) for some  								         arbitrary integer</a:t>
            </a:r>
            <a:r>
              <a:rPr lang="en-US" sz="2400" dirty="0">
                <a:latin typeface="+mn-lt"/>
                <a:cs typeface="Arial" charset="0"/>
              </a:rPr>
              <a:t> k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≥</a:t>
            </a:r>
            <a:r>
              <a:rPr lang="en-US" sz="2400" dirty="0">
                <a:latin typeface="+mn-lt"/>
                <a:ea typeface="Cambria Math" panose="02040503050406030204" pitchFamily="18" charset="0"/>
                <a:cs typeface="Arial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ea typeface="Cambria Math" panose="02040503050406030204" pitchFamily="18" charset="0"/>
                <a:cs typeface="Arial" charset="0"/>
              </a:rPr>
              <a:t>Inductive Step: Prove</a:t>
            </a:r>
            <a:r>
              <a:rPr lang="en-US" sz="2400" dirty="0">
                <a:latin typeface="+mn-lt"/>
                <a:ea typeface="Cambria Math" panose="02040503050406030204" pitchFamily="18" charset="0"/>
                <a:cs typeface="Arial" charset="0"/>
              </a:rPr>
              <a:t> P(k+1)</a:t>
            </a:r>
            <a:endParaRPr lang="en-US" sz="2400" dirty="0">
              <a:latin typeface="+mn-lt"/>
              <a:cs typeface="Arial" charset="0"/>
            </a:endParaRPr>
          </a:p>
        </p:txBody>
      </p:sp>
      <p:grpSp>
        <p:nvGrpSpPr>
          <p:cNvPr id="5" name="Group 6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572000" y="1614650"/>
            <a:ext cx="365760" cy="365760"/>
            <a:chOff x="3657600" y="3429000"/>
            <a:chExt cx="1828800" cy="1828800"/>
          </a:xfrm>
        </p:grpSpPr>
        <p:sp>
          <p:nvSpPr>
            <p:cNvPr id="6" name="Rectangle 5"/>
            <p:cNvSpPr/>
            <p:nvPr>
              <p:custDataLst>
                <p:tags r:id="rId25"/>
              </p:custDataLst>
            </p:nvPr>
          </p:nvSpPr>
          <p:spPr>
            <a:xfrm>
              <a:off x="3657600" y="34290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>
              <p:custDataLst>
                <p:tags r:id="rId26"/>
              </p:custDataLst>
            </p:nvPr>
          </p:nvSpPr>
          <p:spPr>
            <a:xfrm>
              <a:off x="3657600" y="43434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>
              <p:custDataLst>
                <p:tags r:id="rId27"/>
              </p:custDataLst>
            </p:nvPr>
          </p:nvSpPr>
          <p:spPr>
            <a:xfrm>
              <a:off x="4572000" y="4343400"/>
              <a:ext cx="9144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3467308" y="2471739"/>
            <a:ext cx="365760" cy="365760"/>
            <a:chOff x="3650188" y="2669859"/>
            <a:chExt cx="533400" cy="533400"/>
          </a:xfrm>
        </p:grpSpPr>
        <p:grpSp>
          <p:nvGrpSpPr>
            <p:cNvPr id="23" name="Group 6"/>
            <p:cNvGrpSpPr>
              <a:grpSpLocks/>
            </p:cNvGrpSpPr>
            <p:nvPr>
              <p:custDataLst>
                <p:tags r:id="rId21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24" name="Rectangle 23"/>
              <p:cNvSpPr/>
              <p:nvPr>
                <p:custDataLst>
                  <p:tags r:id="rId22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Rectangle 24"/>
              <p:cNvSpPr/>
              <p:nvPr>
                <p:custDataLst>
                  <p:tags r:id="rId23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Rectangle 25"/>
              <p:cNvSpPr/>
              <p:nvPr>
                <p:custDataLst>
                  <p:tags r:id="rId24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 rot="5400000">
            <a:off x="4162057" y="2471739"/>
            <a:ext cx="365760" cy="365760"/>
            <a:chOff x="3650188" y="2669859"/>
            <a:chExt cx="533400" cy="533400"/>
          </a:xfrm>
        </p:grpSpPr>
        <p:grpSp>
          <p:nvGrpSpPr>
            <p:cNvPr id="37" name="Group 6"/>
            <p:cNvGrpSpPr>
              <a:grpSpLocks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39" name="Rectangle 38"/>
              <p:cNvSpPr/>
              <p:nvPr>
                <p:custDataLst>
                  <p:tags r:id="rId18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" name="Rectangle 39"/>
              <p:cNvSpPr/>
              <p:nvPr>
                <p:custDataLst>
                  <p:tags r:id="rId19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" name="Rectangle 40"/>
              <p:cNvSpPr/>
              <p:nvPr>
                <p:custDataLst>
                  <p:tags r:id="rId20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 rot="10800000">
            <a:off x="4931088" y="2471740"/>
            <a:ext cx="365760" cy="365760"/>
            <a:chOff x="3650188" y="2669859"/>
            <a:chExt cx="533400" cy="533400"/>
          </a:xfrm>
        </p:grpSpPr>
        <p:grpSp>
          <p:nvGrpSpPr>
            <p:cNvPr id="43" name="Group 6"/>
            <p:cNvGrpSpPr>
              <a:grpSpLocks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45" name="Rectangle 44"/>
              <p:cNvSpPr/>
              <p:nvPr>
                <p:custDataLst>
                  <p:tags r:id="rId14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" name="Rectangle 45"/>
              <p:cNvSpPr/>
              <p:nvPr>
                <p:custDataLst>
                  <p:tags r:id="rId15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7" name="Rectangle 46"/>
              <p:cNvSpPr/>
              <p:nvPr>
                <p:custDataLst>
                  <p:tags r:id="rId16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5674153" y="2471739"/>
            <a:ext cx="365760" cy="365760"/>
            <a:chOff x="3650188" y="2669859"/>
            <a:chExt cx="533400" cy="533400"/>
          </a:xfrm>
        </p:grpSpPr>
        <p:grpSp>
          <p:nvGrpSpPr>
            <p:cNvPr id="49" name="Group 6"/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3650188" y="2669859"/>
              <a:ext cx="533400" cy="533400"/>
              <a:chOff x="3657600" y="3429000"/>
              <a:chExt cx="1828800" cy="1828800"/>
            </a:xfrm>
          </p:grpSpPr>
          <p:sp>
            <p:nvSpPr>
              <p:cNvPr id="51" name="Rectangle 50"/>
              <p:cNvSpPr/>
              <p:nvPr>
                <p:custDataLst>
                  <p:tags r:id="rId10"/>
                </p:custDataLst>
              </p:nvPr>
            </p:nvSpPr>
            <p:spPr>
              <a:xfrm>
                <a:off x="3657600" y="34290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2" name="Rectangle 51"/>
              <p:cNvSpPr/>
              <p:nvPr>
                <p:custDataLst>
                  <p:tags r:id="rId11"/>
                </p:custDataLst>
              </p:nvPr>
            </p:nvSpPr>
            <p:spPr>
              <a:xfrm>
                <a:off x="36576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3" name="Rectangle 52"/>
              <p:cNvSpPr/>
              <p:nvPr>
                <p:custDataLst>
                  <p:tags r:id="rId12"/>
                </p:custDataLst>
              </p:nvPr>
            </p:nvSpPr>
            <p:spPr>
              <a:xfrm>
                <a:off x="4572000" y="4343400"/>
                <a:ext cx="9144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3650188" y="2669859"/>
              <a:ext cx="533400" cy="53340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1002786" y="4190400"/>
            <a:ext cx="2194560" cy="2194560"/>
            <a:chOff x="914400" y="3429000"/>
            <a:chExt cx="2743200" cy="2743200"/>
          </a:xfrm>
        </p:grpSpPr>
        <p:sp>
          <p:nvSpPr>
            <p:cNvPr id="55" name="Rectangle 54"/>
            <p:cNvSpPr/>
            <p:nvPr>
              <p:custDataLst>
                <p:tags r:id="rId7"/>
              </p:custDataLst>
            </p:nvPr>
          </p:nvSpPr>
          <p:spPr>
            <a:xfrm>
              <a:off x="914400" y="3429000"/>
              <a:ext cx="2743200" cy="2743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Rectangle 55"/>
            <p:cNvSpPr/>
            <p:nvPr>
              <p:custDataLst>
                <p:tags r:id="rId8"/>
              </p:custDataLst>
            </p:nvPr>
          </p:nvSpPr>
          <p:spPr>
            <a:xfrm>
              <a:off x="3048000" y="54864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7" name="Straight Connector 56"/>
            <p:cNvCxnSpPr>
              <a:stCxn id="55" idx="1"/>
              <a:endCxn id="55" idx="3"/>
            </p:cNvCxnSpPr>
            <p:nvPr/>
          </p:nvCxnSpPr>
          <p:spPr>
            <a:xfrm>
              <a:off x="914400" y="4800600"/>
              <a:ext cx="2743200" cy="0"/>
            </a:xfrm>
            <a:prstGeom prst="line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5" idx="2"/>
              <a:endCxn id="55" idx="0"/>
            </p:cNvCxnSpPr>
            <p:nvPr/>
          </p:nvCxnSpPr>
          <p:spPr>
            <a:xfrm flipV="1">
              <a:off x="2286000" y="3429000"/>
              <a:ext cx="0" cy="2743200"/>
            </a:xfrm>
            <a:prstGeom prst="line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4108128" y="4185919"/>
            <a:ext cx="2194560" cy="2194560"/>
            <a:chOff x="3625290" y="4190400"/>
            <a:chExt cx="2194560" cy="2194560"/>
          </a:xfrm>
        </p:grpSpPr>
        <p:grpSp>
          <p:nvGrpSpPr>
            <p:cNvPr id="59" name="Group 58"/>
            <p:cNvGrpSpPr>
              <a:grpSpLocks noChangeAspect="1"/>
            </p:cNvGrpSpPr>
            <p:nvPr/>
          </p:nvGrpSpPr>
          <p:grpSpPr>
            <a:xfrm>
              <a:off x="3625290" y="4190400"/>
              <a:ext cx="2194560" cy="2194560"/>
              <a:chOff x="914400" y="3429000"/>
              <a:chExt cx="2743200" cy="2743200"/>
            </a:xfrm>
          </p:grpSpPr>
          <p:sp>
            <p:nvSpPr>
              <p:cNvPr id="60" name="Rectangle 59"/>
              <p:cNvSpPr/>
              <p:nvPr>
                <p:custDataLst>
                  <p:tags r:id="rId5"/>
                </p:custDataLst>
              </p:nvPr>
            </p:nvSpPr>
            <p:spPr>
              <a:xfrm>
                <a:off x="914400" y="3429000"/>
                <a:ext cx="2743200" cy="27432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" name="Rectangle 60"/>
              <p:cNvSpPr/>
              <p:nvPr>
                <p:custDataLst>
                  <p:tags r:id="rId6"/>
                </p:custDataLst>
              </p:nvPr>
            </p:nvSpPr>
            <p:spPr>
              <a:xfrm>
                <a:off x="3048000" y="5486400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2" name="Straight Connector 61"/>
              <p:cNvCxnSpPr>
                <a:stCxn id="60" idx="1"/>
                <a:endCxn id="60" idx="3"/>
              </p:cNvCxnSpPr>
              <p:nvPr/>
            </p:nvCxnSpPr>
            <p:spPr>
              <a:xfrm>
                <a:off x="914400" y="4800600"/>
                <a:ext cx="2743200" cy="0"/>
              </a:xfrm>
              <a:prstGeom prst="line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0" idx="2"/>
                <a:endCxn id="60" idx="0"/>
              </p:cNvCxnSpPr>
              <p:nvPr/>
            </p:nvCxnSpPr>
            <p:spPr>
              <a:xfrm flipV="1">
                <a:off x="2286000" y="3429000"/>
                <a:ext cx="0" cy="2743200"/>
              </a:xfrm>
              <a:prstGeom prst="line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/>
            <p:cNvSpPr/>
            <p:nvPr>
              <p:custDataLst>
                <p:tags r:id="rId2"/>
              </p:custDataLst>
            </p:nvPr>
          </p:nvSpPr>
          <p:spPr>
            <a:xfrm>
              <a:off x="4724404" y="5104800"/>
              <a:ext cx="182880" cy="1828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Rectangle 64"/>
            <p:cNvSpPr/>
            <p:nvPr>
              <p:custDataLst>
                <p:tags r:id="rId3"/>
              </p:custDataLst>
            </p:nvPr>
          </p:nvSpPr>
          <p:spPr>
            <a:xfrm>
              <a:off x="4541524" y="5104800"/>
              <a:ext cx="182880" cy="1828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Rectangle 65"/>
            <p:cNvSpPr/>
            <p:nvPr>
              <p:custDataLst>
                <p:tags r:id="rId4"/>
              </p:custDataLst>
            </p:nvPr>
          </p:nvSpPr>
          <p:spPr>
            <a:xfrm>
              <a:off x="4541524" y="5283199"/>
              <a:ext cx="182880" cy="1828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590995" y="4272077"/>
            <a:ext cx="2276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Apply IH to each quadrant then fill with extra tile.</a:t>
            </a:r>
          </a:p>
        </p:txBody>
      </p:sp>
    </p:spTree>
    <p:extLst>
      <p:ext uri="{BB962C8B-B14F-4D97-AF65-F5344CB8AC3E}">
        <p14:creationId xmlns:p14="http://schemas.microsoft.com/office/powerpoint/2010/main" val="246285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769770" cy="5551179"/>
          </a:xfrm>
        </p:spPr>
        <p:txBody>
          <a:bodyPr>
            <a:noAutofit/>
          </a:bodyPr>
          <a:lstStyle/>
          <a:p>
            <a:pPr marL="57150" indent="0">
              <a:buNone/>
            </a:pPr>
            <a:endParaRPr lang="en-US" sz="2400" dirty="0">
              <a:cs typeface="Calibri"/>
            </a:endParaRP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7598"/>
                <a:ext cx="8229600" cy="60664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Exercise: prove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30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0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0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0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0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den>
                        </m:f>
                      </m:e>
                    </m:nary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sz="2800" dirty="0"/>
                  <a:t>for 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7598"/>
                <a:ext cx="8229600" cy="606642"/>
              </a:xfrm>
              <a:blipFill>
                <a:blip r:embed="rId4"/>
                <a:stretch>
                  <a:fillRect l="-1543" t="-95918" b="-165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050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400" dirty="0">
                    <a:latin typeface="+mn-lt"/>
                    <a:cs typeface=""/>
                  </a:rPr>
                  <a:t> P(n)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400" dirty="0">
                    <a:latin typeface="+mn-lt"/>
                    <a:cs typeface=""/>
                  </a:rPr>
                  <a:t> “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type m:val="lin"/>
                            <m:ctrlPr>
                              <a:rPr lang="en-US" sz="240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den>
                        </m:f>
                      </m:e>
                    </m:nary>
                    <m:r>
                      <a:rPr lang="en-US" sz="2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n-US" sz="2400" dirty="0">
                    <a:latin typeface="+mn-lt"/>
                    <a:cs typeface=""/>
                  </a:rPr>
                  <a:t>”.  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We will show</a:t>
                </a:r>
                <a:r>
                  <a:rPr lang="en-US" sz="2400" dirty="0">
                    <a:latin typeface="+mn-lt"/>
                    <a:cs typeface=""/>
                  </a:rPr>
                  <a:t> P(n) i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s true for all integers </a:t>
                </a:r>
                <a:r>
                  <a:rPr lang="en-US" sz="2400" dirty="0">
                    <a:latin typeface="+mn-lt"/>
                    <a:cs typeface=""/>
                  </a:rPr>
                  <a:t>n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latin typeface="+mn-lt"/>
                    <a:cs typeface=""/>
                  </a:rPr>
                  <a:t>1</a:t>
                </a:r>
                <a:r>
                  <a:rPr lang="en-US" sz="2400" dirty="0">
                    <a:latin typeface="Franklin Gothic Medium" panose="020B0603020102020204" pitchFamily="34" charset="0"/>
                    <a:cs typeface=""/>
                  </a:rPr>
                  <a:t> by induction.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Base Case (</a:t>
                </a:r>
                <a:r>
                  <a:rPr lang="en-US" sz="2400" dirty="0">
                    <a:latin typeface="+mn-lt"/>
                  </a:rPr>
                  <a:t>n=1): 1/1(2)</a:t>
                </a:r>
                <a:r>
                  <a:rPr lang="en-US" sz="2400" dirty="0">
                    <a:latin typeface="+mn-lt"/>
                    <a:cs typeface="Cambria Math"/>
                  </a:rPr>
                  <a:t>= 1/2 = 1/(1+1)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so</a:t>
                </a:r>
                <a:r>
                  <a:rPr lang="en-US" sz="2400" dirty="0">
                    <a:latin typeface="+mn-lt"/>
                    <a:cs typeface="Cambria Math"/>
                  </a:rPr>
                  <a:t> P(1) </a:t>
                </a:r>
                <a:r>
                  <a:rPr lang="en-US" sz="24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Inductive Hypothesis:  </a:t>
                </a:r>
                <a:r>
                  <a:rPr lang="en-US" sz="2400" dirty="0">
                    <a:cs typeface="Calibri"/>
                  </a:rPr>
                  <a:t>Suppose, for an arbitrary integer </a:t>
                </a:r>
                <a:r>
                  <a:rPr lang="en-US" sz="2400" dirty="0">
                    <a:latin typeface="+mn-lt"/>
                    <a:cs typeface="Calibri"/>
                  </a:rPr>
                  <a:t>k ≥ 1</a:t>
                </a:r>
                <a:r>
                  <a:rPr lang="en-US" sz="2400" dirty="0">
                    <a:cs typeface="Calibri"/>
                  </a:rPr>
                  <a:t>, </a:t>
                </a:r>
                <a:r>
                  <a:rPr lang="en-US" sz="2400" dirty="0">
                    <a:latin typeface="Franklin Gothic Medium" panose="020B0603020102020204" pitchFamily="34" charset="0"/>
                    <a:cs typeface="Calibri"/>
                  </a:rPr>
                  <a:t>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type m:val="lin"/>
                            <m:ctrlP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den>
                        </m:f>
                      </m:e>
                    </m:nary>
                    <m:r>
                      <a:rPr lang="en-US" sz="2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.</a:t>
                </a:r>
                <a:endParaRPr lang="en-US" sz="2400" dirty="0">
                  <a:cs typeface="Calibri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400" dirty="0"/>
                  <a:t>Inductive Step:  </a:t>
                </a:r>
              </a:p>
              <a:p>
                <a:pPr marL="57150" indent="0">
                  <a:buNone/>
                </a:pPr>
                <a:r>
                  <a:rPr lang="en-US" sz="2400" dirty="0">
                    <a:latin typeface="+mn-lt"/>
                  </a:rPr>
                  <a:t>          </a:t>
                </a:r>
                <a:r>
                  <a:rPr lang="en-US" sz="2400" dirty="0"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400" dirty="0">
                    <a:latin typeface="+mn-lt"/>
                  </a:rPr>
                  <a:t> P(k+1), </a:t>
                </a:r>
                <a:r>
                  <a:rPr lang="en-US" sz="2400" dirty="0">
                    <a:latin typeface="Franklin Gothic Medium" panose="020B0603020102020204" pitchFamily="34" charset="0"/>
                  </a:rPr>
                  <a:t>i.e.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f>
                          <m:fPr>
                            <m:type m:val="lin"/>
                            <m:ctrlP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den>
                        </m:f>
                      </m:e>
                    </m:nary>
                    <m:r>
                      <a:rPr lang="en-US" sz="2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sz="2400" dirty="0">
                  <a:latin typeface="+mn-lt"/>
                </a:endParaRPr>
              </a:p>
              <a:p>
                <a:pPr marL="0" lv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>
                    <a:solidFill>
                      <a:prstClr val="black"/>
                    </a:solidFill>
                  </a:rPr>
                  <a:t> 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f>
                          <m:fPr>
                            <m:ctrlP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den>
                        </m:f>
                      </m:e>
                    </m:nary>
                    <m:r>
                      <a:rPr lang="en-US" sz="24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sz="240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den>
                        </m:f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+2)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prstClr val="black"/>
                  </a:solidFill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			 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4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n-US" sz="24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n-US" sz="24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sz="24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+2)</m:t>
                        </m:r>
                      </m:den>
                    </m:f>
                    <m:r>
                      <a:rPr lang="en-US" sz="24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n-US" sz="2400" dirty="0">
                  <a:solidFill>
                    <a:prstClr val="black"/>
                  </a:solidFill>
                  <a:cs typeface="Calibri"/>
                </a:endParaRPr>
              </a:p>
              <a:p>
                <a:pPr marL="0" lvl="0" indent="0">
                  <a:buNone/>
                </a:pPr>
                <a:r>
                  <a:rPr lang="en-US" sz="24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Therefore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P(k+1)</a:t>
                </a:r>
                <a:r>
                  <a:rPr lang="en-US" sz="2400" dirty="0">
                    <a:solidFill>
                      <a:prstClr val="black"/>
                    </a:solidFill>
                    <a:cs typeface="Calibri"/>
                  </a:rPr>
                  <a:t> is true.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Calibri"/>
                  </a:rPr>
                  <a:t>  </a:t>
                </a:r>
                <a:r>
                  <a:rPr lang="en-US" sz="2400" dirty="0"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400" dirty="0">
                    <a:cs typeface="Calibri"/>
                  </a:rPr>
                  <a:t> </a:t>
                </a:r>
                <a:r>
                  <a:rPr lang="en-US" sz="2400" dirty="0"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400" dirty="0">
                    <a:cs typeface="Calibri"/>
                  </a:rPr>
                  <a:t>Thus </a:t>
                </a:r>
                <a:r>
                  <a:rPr lang="en-US" sz="2400" dirty="0">
                    <a:latin typeface="+mn-lt"/>
                    <a:cs typeface="Calibri"/>
                  </a:rPr>
                  <a:t>P(n) </a:t>
                </a:r>
                <a:r>
                  <a:rPr lang="en-US" sz="2400" dirty="0">
                    <a:cs typeface="Calibri"/>
                  </a:rPr>
                  <a:t>is true for all integers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n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Calibri"/>
                  </a:rPr>
                  <a:t>≥ </a:t>
                </a:r>
                <a:r>
                  <a:rPr lang="en-US" sz="2400" dirty="0">
                    <a:solidFill>
                      <a:prstClr val="black"/>
                    </a:solidFill>
                    <a:latin typeface="Calibri"/>
                    <a:cs typeface=""/>
                  </a:rPr>
                  <a:t>1</a:t>
                </a:r>
                <a:r>
                  <a:rPr lang="en-US" sz="2400" dirty="0">
                    <a:cs typeface="Calibri"/>
                  </a:rPr>
                  <a:t>, by induction.</a:t>
                </a:r>
              </a:p>
            </p:txBody>
          </p:sp>
        </mc:Choice>
        <mc:Fallback xmlns=""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4"/>
                </p:custDataLst>
              </p:nvPr>
            </p:nvSpPr>
            <p:spPr>
              <a:xfrm>
                <a:off x="378007" y="993261"/>
                <a:ext cx="8769770" cy="5551179"/>
              </a:xfrm>
              <a:blipFill>
                <a:blip r:embed="rId5"/>
                <a:stretch>
                  <a:fillRect l="-347" t="-10757" b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07590" y="3657358"/>
            <a:ext cx="7658403" cy="431514"/>
          </a:xfrm>
          <a:prstGeom prst="rect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7598"/>
                <a:ext cx="8229600" cy="60664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Exercise: prove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30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0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0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0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0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den>
                        </m:f>
                      </m:e>
                    </m:nary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800" dirty="0"/>
                  <a:t>  for 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7598"/>
                <a:ext cx="8229600" cy="606642"/>
              </a:xfrm>
              <a:blipFill>
                <a:blip r:embed="rId6"/>
                <a:stretch>
                  <a:fillRect l="-1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34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Recall: Induction Rule of Inference</a:t>
            </a:r>
          </a:p>
        </p:txBody>
      </p:sp>
      <p:sp>
        <p:nvSpPr>
          <p:cNvPr id="6149" name="TextBox 6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5105400"/>
            <a:ext cx="5638800" cy="14747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Formal steps</a:t>
            </a:r>
          </a:p>
          <a:p>
            <a:pPr eaLnBrk="1" hangingPunct="1"/>
            <a:r>
              <a:rPr lang="en-US" dirty="0">
                <a:cs typeface="Arial" charset="0"/>
              </a:rPr>
              <a:t>Show P(0)</a:t>
            </a:r>
          </a:p>
          <a:p>
            <a:pPr eaLnBrk="1" hangingPunct="1"/>
            <a:r>
              <a:rPr lang="en-US" dirty="0">
                <a:cs typeface="Arial" charset="0"/>
              </a:rPr>
              <a:t>Assume P(k),  Prove P(k+1),  Conclude P(k)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  <a:p>
            <a:pPr eaLnBrk="1" hangingPunct="1"/>
            <a:r>
              <a:rPr lang="en-US" dirty="0">
                <a:cs typeface="Arial" charset="0"/>
              </a:rPr>
              <a:t>Conclude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</a:t>
            </a:r>
            <a:r>
              <a:rPr lang="en-US" dirty="0">
                <a:cs typeface="Arial" charset="0"/>
              </a:rPr>
              <a:t> k (P(k)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P(k+1))</a:t>
            </a:r>
          </a:p>
          <a:p>
            <a:pPr eaLnBrk="1" hangingPunct="1"/>
            <a:r>
              <a:rPr lang="en-US" dirty="0">
                <a:cs typeface="Arial" charset="0"/>
              </a:rPr>
              <a:t>Conclude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</a:t>
            </a:r>
            <a:r>
              <a:rPr lang="en-US" dirty="0">
                <a:cs typeface="Arial" charset="0"/>
              </a:rPr>
              <a:t> n P(n)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0016" y="951383"/>
            <a:ext cx="401576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/>
              <a:t>Domain: Natural Numbers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29" y="2837530"/>
            <a:ext cx="5638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Franklin Gothic Medium"/>
                <a:cs typeface="Franklin Gothic Medium"/>
              </a:rPr>
              <a:t>How do the givens prove P(5)?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67391" y="3598141"/>
            <a:ext cx="7216784" cy="867485"/>
            <a:chOff x="796985" y="3709151"/>
            <a:chExt cx="7216784" cy="867485"/>
          </a:xfrm>
        </p:grpSpPr>
        <p:grpSp>
          <p:nvGrpSpPr>
            <p:cNvPr id="22" name="Group 21"/>
            <p:cNvGrpSpPr/>
            <p:nvPr/>
          </p:nvGrpSpPr>
          <p:grpSpPr>
            <a:xfrm>
              <a:off x="1545787" y="4007664"/>
              <a:ext cx="6467982" cy="568972"/>
              <a:chOff x="1516933" y="4157066"/>
              <a:chExt cx="6467982" cy="5689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516933" y="4317966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(0)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6933" y="4317966"/>
                    <a:ext cx="761619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806857" y="4317966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(1)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857" y="4317966"/>
                    <a:ext cx="761619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3910131" y="4325928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(2)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0131" y="4325928"/>
                    <a:ext cx="76161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013406" y="4325928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(3)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3406" y="4325928"/>
                    <a:ext cx="761619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116681" y="4317966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(4)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6681" y="4317966"/>
                    <a:ext cx="761619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223296" y="4317966"/>
                    <a:ext cx="76161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𝑃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(5)</m:t>
                          </m:r>
                        </m:oMath>
                      </m:oMathPara>
                    </a14:m>
                    <a:endParaRPr lang="en-US" sz="2000" dirty="0">
                      <a:cs typeface="Franklin Gothic Medium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3296" y="4317966"/>
                    <a:ext cx="761619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Freeform 6"/>
              <p:cNvSpPr/>
              <p:nvPr/>
            </p:nvSpPr>
            <p:spPr>
              <a:xfrm>
                <a:off x="2152009" y="4182051"/>
                <a:ext cx="848563" cy="161428"/>
              </a:xfrm>
              <a:custGeom>
                <a:avLst/>
                <a:gdLst>
                  <a:gd name="connsiteX0" fmla="*/ 0 w 848563"/>
                  <a:gd name="connsiteY0" fmla="*/ 154113 h 161428"/>
                  <a:gd name="connsiteX1" fmla="*/ 248717 w 848563"/>
                  <a:gd name="connsiteY1" fmla="*/ 29755 h 161428"/>
                  <a:gd name="connsiteX2" fmla="*/ 468173 w 848563"/>
                  <a:gd name="connsiteY2" fmla="*/ 494 h 161428"/>
                  <a:gd name="connsiteX3" fmla="*/ 665683 w 848563"/>
                  <a:gd name="connsiteY3" fmla="*/ 44385 h 161428"/>
                  <a:gd name="connsiteX4" fmla="*/ 848563 w 848563"/>
                  <a:gd name="connsiteY4" fmla="*/ 161428 h 16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563" h="161428">
                    <a:moveTo>
                      <a:pt x="0" y="154113"/>
                    </a:moveTo>
                    <a:cubicBezTo>
                      <a:pt x="85344" y="104735"/>
                      <a:pt x="170688" y="55358"/>
                      <a:pt x="248717" y="29755"/>
                    </a:cubicBezTo>
                    <a:cubicBezTo>
                      <a:pt x="326746" y="4152"/>
                      <a:pt x="398679" y="-1944"/>
                      <a:pt x="468173" y="494"/>
                    </a:cubicBezTo>
                    <a:cubicBezTo>
                      <a:pt x="537667" y="2932"/>
                      <a:pt x="602285" y="17563"/>
                      <a:pt x="665683" y="44385"/>
                    </a:cubicBezTo>
                    <a:cubicBezTo>
                      <a:pt x="729081" y="71207"/>
                      <a:pt x="788822" y="116317"/>
                      <a:pt x="848563" y="16142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3345568" y="4157066"/>
                <a:ext cx="848563" cy="161428"/>
              </a:xfrm>
              <a:custGeom>
                <a:avLst/>
                <a:gdLst>
                  <a:gd name="connsiteX0" fmla="*/ 0 w 848563"/>
                  <a:gd name="connsiteY0" fmla="*/ 154113 h 161428"/>
                  <a:gd name="connsiteX1" fmla="*/ 248717 w 848563"/>
                  <a:gd name="connsiteY1" fmla="*/ 29755 h 161428"/>
                  <a:gd name="connsiteX2" fmla="*/ 468173 w 848563"/>
                  <a:gd name="connsiteY2" fmla="*/ 494 h 161428"/>
                  <a:gd name="connsiteX3" fmla="*/ 665683 w 848563"/>
                  <a:gd name="connsiteY3" fmla="*/ 44385 h 161428"/>
                  <a:gd name="connsiteX4" fmla="*/ 848563 w 848563"/>
                  <a:gd name="connsiteY4" fmla="*/ 161428 h 16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563" h="161428">
                    <a:moveTo>
                      <a:pt x="0" y="154113"/>
                    </a:moveTo>
                    <a:cubicBezTo>
                      <a:pt x="85344" y="104735"/>
                      <a:pt x="170688" y="55358"/>
                      <a:pt x="248717" y="29755"/>
                    </a:cubicBezTo>
                    <a:cubicBezTo>
                      <a:pt x="326746" y="4152"/>
                      <a:pt x="398679" y="-1944"/>
                      <a:pt x="468173" y="494"/>
                    </a:cubicBezTo>
                    <a:cubicBezTo>
                      <a:pt x="537667" y="2932"/>
                      <a:pt x="602285" y="17563"/>
                      <a:pt x="665683" y="44385"/>
                    </a:cubicBezTo>
                    <a:cubicBezTo>
                      <a:pt x="729081" y="71207"/>
                      <a:pt x="788822" y="116317"/>
                      <a:pt x="848563" y="16142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4418297" y="4161129"/>
                <a:ext cx="848563" cy="161428"/>
              </a:xfrm>
              <a:custGeom>
                <a:avLst/>
                <a:gdLst>
                  <a:gd name="connsiteX0" fmla="*/ 0 w 848563"/>
                  <a:gd name="connsiteY0" fmla="*/ 154113 h 161428"/>
                  <a:gd name="connsiteX1" fmla="*/ 248717 w 848563"/>
                  <a:gd name="connsiteY1" fmla="*/ 29755 h 161428"/>
                  <a:gd name="connsiteX2" fmla="*/ 468173 w 848563"/>
                  <a:gd name="connsiteY2" fmla="*/ 494 h 161428"/>
                  <a:gd name="connsiteX3" fmla="*/ 665683 w 848563"/>
                  <a:gd name="connsiteY3" fmla="*/ 44385 h 161428"/>
                  <a:gd name="connsiteX4" fmla="*/ 848563 w 848563"/>
                  <a:gd name="connsiteY4" fmla="*/ 161428 h 16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563" h="161428">
                    <a:moveTo>
                      <a:pt x="0" y="154113"/>
                    </a:moveTo>
                    <a:cubicBezTo>
                      <a:pt x="85344" y="104735"/>
                      <a:pt x="170688" y="55358"/>
                      <a:pt x="248717" y="29755"/>
                    </a:cubicBezTo>
                    <a:cubicBezTo>
                      <a:pt x="326746" y="4152"/>
                      <a:pt x="398679" y="-1944"/>
                      <a:pt x="468173" y="494"/>
                    </a:cubicBezTo>
                    <a:cubicBezTo>
                      <a:pt x="537667" y="2932"/>
                      <a:pt x="602285" y="17563"/>
                      <a:pt x="665683" y="44385"/>
                    </a:cubicBezTo>
                    <a:cubicBezTo>
                      <a:pt x="729081" y="71207"/>
                      <a:pt x="788822" y="116317"/>
                      <a:pt x="848563" y="16142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5491026" y="4165192"/>
                <a:ext cx="848563" cy="161428"/>
              </a:xfrm>
              <a:custGeom>
                <a:avLst/>
                <a:gdLst>
                  <a:gd name="connsiteX0" fmla="*/ 0 w 848563"/>
                  <a:gd name="connsiteY0" fmla="*/ 154113 h 161428"/>
                  <a:gd name="connsiteX1" fmla="*/ 248717 w 848563"/>
                  <a:gd name="connsiteY1" fmla="*/ 29755 h 161428"/>
                  <a:gd name="connsiteX2" fmla="*/ 468173 w 848563"/>
                  <a:gd name="connsiteY2" fmla="*/ 494 h 161428"/>
                  <a:gd name="connsiteX3" fmla="*/ 665683 w 848563"/>
                  <a:gd name="connsiteY3" fmla="*/ 44385 h 161428"/>
                  <a:gd name="connsiteX4" fmla="*/ 848563 w 848563"/>
                  <a:gd name="connsiteY4" fmla="*/ 161428 h 16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563" h="161428">
                    <a:moveTo>
                      <a:pt x="0" y="154113"/>
                    </a:moveTo>
                    <a:cubicBezTo>
                      <a:pt x="85344" y="104735"/>
                      <a:pt x="170688" y="55358"/>
                      <a:pt x="248717" y="29755"/>
                    </a:cubicBezTo>
                    <a:cubicBezTo>
                      <a:pt x="326746" y="4152"/>
                      <a:pt x="398679" y="-1944"/>
                      <a:pt x="468173" y="494"/>
                    </a:cubicBezTo>
                    <a:cubicBezTo>
                      <a:pt x="537667" y="2932"/>
                      <a:pt x="602285" y="17563"/>
                      <a:pt x="665683" y="44385"/>
                    </a:cubicBezTo>
                    <a:cubicBezTo>
                      <a:pt x="729081" y="71207"/>
                      <a:pt x="788822" y="116317"/>
                      <a:pt x="848563" y="16142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6563755" y="4169255"/>
                <a:ext cx="848563" cy="161428"/>
              </a:xfrm>
              <a:custGeom>
                <a:avLst/>
                <a:gdLst>
                  <a:gd name="connsiteX0" fmla="*/ 0 w 848563"/>
                  <a:gd name="connsiteY0" fmla="*/ 154113 h 161428"/>
                  <a:gd name="connsiteX1" fmla="*/ 248717 w 848563"/>
                  <a:gd name="connsiteY1" fmla="*/ 29755 h 161428"/>
                  <a:gd name="connsiteX2" fmla="*/ 468173 w 848563"/>
                  <a:gd name="connsiteY2" fmla="*/ 494 h 161428"/>
                  <a:gd name="connsiteX3" fmla="*/ 665683 w 848563"/>
                  <a:gd name="connsiteY3" fmla="*/ 44385 h 161428"/>
                  <a:gd name="connsiteX4" fmla="*/ 848563 w 848563"/>
                  <a:gd name="connsiteY4" fmla="*/ 161428 h 161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8563" h="161428">
                    <a:moveTo>
                      <a:pt x="0" y="154113"/>
                    </a:moveTo>
                    <a:cubicBezTo>
                      <a:pt x="85344" y="104735"/>
                      <a:pt x="170688" y="55358"/>
                      <a:pt x="248717" y="29755"/>
                    </a:cubicBezTo>
                    <a:cubicBezTo>
                      <a:pt x="326746" y="4152"/>
                      <a:pt x="398679" y="-1944"/>
                      <a:pt x="468173" y="494"/>
                    </a:cubicBezTo>
                    <a:cubicBezTo>
                      <a:pt x="537667" y="2932"/>
                      <a:pt x="602285" y="17563"/>
                      <a:pt x="665683" y="44385"/>
                    </a:cubicBezTo>
                    <a:cubicBezTo>
                      <a:pt x="729081" y="71207"/>
                      <a:pt x="788822" y="116317"/>
                      <a:pt x="848563" y="16142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lg" len="med"/>
                <a:tailEnd type="stealth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96985" y="3709151"/>
              <a:ext cx="7120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cs typeface="Franklin Gothic Medium"/>
                </a:rPr>
                <a:t>                                       P(0)</a:t>
              </a:r>
              <a:r>
                <a:rPr lang="en-US" sz="1200" dirty="0">
                  <a:latin typeface="Cambria Math" panose="02040503050406030204" pitchFamily="18" charset="0"/>
                  <a:ea typeface="Cambria Math" panose="02040503050406030204" pitchFamily="18" charset="0"/>
                  <a:cs typeface="Franklin Gothic Medium"/>
                </a:rPr>
                <a:t>→</a:t>
              </a:r>
              <a:r>
                <a:rPr lang="en-US" sz="1200" dirty="0">
                  <a:ea typeface="Cambria Math" panose="02040503050406030204" pitchFamily="18" charset="0"/>
                  <a:cs typeface="Franklin Gothic Medium"/>
                </a:rPr>
                <a:t>P(1)                  </a:t>
              </a:r>
              <a:r>
                <a:rPr lang="en-US" sz="1200" dirty="0">
                  <a:solidFill>
                    <a:prstClr val="black"/>
                  </a:solidFill>
                  <a:cs typeface="Franklin Gothic Medium"/>
                </a:rPr>
                <a:t>P(1)</a:t>
              </a:r>
              <a:r>
                <a:rPr lang="en-US" sz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Franklin Gothic Medium"/>
                </a:rPr>
                <a:t>→</a:t>
              </a:r>
              <a:r>
                <a:rPr lang="en-US" sz="1200" dirty="0">
                  <a:solidFill>
                    <a:prstClr val="black"/>
                  </a:solidFill>
                  <a:ea typeface="Cambria Math" panose="02040503050406030204" pitchFamily="18" charset="0"/>
                  <a:cs typeface="Franklin Gothic Medium"/>
                </a:rPr>
                <a:t>P(2)</a:t>
              </a:r>
              <a:r>
                <a:rPr lang="en-US" sz="1200" dirty="0">
                  <a:ea typeface="Cambria Math" panose="02040503050406030204" pitchFamily="18" charset="0"/>
                  <a:cs typeface="Franklin Gothic Medium"/>
                </a:rPr>
                <a:t>    </a:t>
              </a:r>
              <a:r>
                <a:rPr lang="en-US" sz="1200" dirty="0">
                  <a:solidFill>
                    <a:prstClr val="black"/>
                  </a:solidFill>
                  <a:cs typeface="Franklin Gothic Medium"/>
                </a:rPr>
                <a:t>         P(2)</a:t>
              </a:r>
              <a:r>
                <a:rPr lang="en-US" sz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Franklin Gothic Medium"/>
                </a:rPr>
                <a:t>→</a:t>
              </a:r>
              <a:r>
                <a:rPr lang="en-US" sz="1200" dirty="0">
                  <a:solidFill>
                    <a:prstClr val="black"/>
                  </a:solidFill>
                  <a:ea typeface="Cambria Math" panose="02040503050406030204" pitchFamily="18" charset="0"/>
                  <a:cs typeface="Franklin Gothic Medium"/>
                </a:rPr>
                <a:t>P(3)</a:t>
              </a:r>
              <a:r>
                <a:rPr lang="en-US" sz="1200" dirty="0">
                  <a:ea typeface="Cambria Math" panose="02040503050406030204" pitchFamily="18" charset="0"/>
                  <a:cs typeface="Franklin Gothic Medium"/>
                </a:rPr>
                <a:t>     </a:t>
              </a:r>
              <a:r>
                <a:rPr lang="en-US" sz="1200" dirty="0">
                  <a:solidFill>
                    <a:prstClr val="black"/>
                  </a:solidFill>
                  <a:cs typeface="Franklin Gothic Medium"/>
                </a:rPr>
                <a:t>     P(3)</a:t>
              </a:r>
              <a:r>
                <a:rPr lang="en-US" sz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Franklin Gothic Medium"/>
                </a:rPr>
                <a:t>→</a:t>
              </a:r>
              <a:r>
                <a:rPr lang="en-US" sz="1200" dirty="0">
                  <a:solidFill>
                    <a:prstClr val="black"/>
                  </a:solidFill>
                  <a:ea typeface="Cambria Math" panose="02040503050406030204" pitchFamily="18" charset="0"/>
                  <a:cs typeface="Franklin Gothic Medium"/>
                </a:rPr>
                <a:t>P(4 )              </a:t>
              </a:r>
              <a:r>
                <a:rPr lang="en-US" sz="1200" dirty="0">
                  <a:solidFill>
                    <a:prstClr val="black"/>
                  </a:solidFill>
                  <a:cs typeface="Franklin Gothic Medium"/>
                </a:rPr>
                <a:t>P(4)</a:t>
              </a:r>
              <a:r>
                <a:rPr lang="en-US" sz="1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Franklin Gothic Medium"/>
                </a:rPr>
                <a:t>→</a:t>
              </a:r>
              <a:r>
                <a:rPr lang="en-US" sz="1200" dirty="0">
                  <a:solidFill>
                    <a:prstClr val="black"/>
                  </a:solidFill>
                  <a:ea typeface="Cambria Math" panose="02040503050406030204" pitchFamily="18" charset="0"/>
                  <a:cs typeface="Franklin Gothic Medium"/>
                </a:rPr>
                <a:t>P(5)</a:t>
              </a:r>
              <a:r>
                <a:rPr lang="en-US" sz="1200" dirty="0">
                  <a:ea typeface="Cambria Math" panose="02040503050406030204" pitchFamily="18" charset="0"/>
                  <a:cs typeface="Franklin Gothic Medium"/>
                </a:rPr>
                <a:t>     </a:t>
              </a:r>
              <a:endParaRPr lang="en-US" sz="1400" dirty="0">
                <a:cs typeface="Franklin Gothic Medium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5471" y="3442275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Franklin Gothic Medium"/>
              <a:cs typeface="Franklin Gothic Medium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139813" y="1047134"/>
            <a:ext cx="3149067" cy="1269578"/>
            <a:chOff x="4682613" y="1789937"/>
            <a:chExt cx="3149067" cy="1324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682613" y="1789937"/>
                  <a:ext cx="3149067" cy="1324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2400" b="0" dirty="0">
                    <a:latin typeface="Franklin Gothic Medium"/>
                    <a:cs typeface="Franklin Gothic Medium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 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)</m:t>
                        </m:r>
                      </m:oMath>
                    </m:oMathPara>
                  </a14:m>
                  <a:endParaRPr lang="en-US" sz="2400" b="0" dirty="0">
                    <a:latin typeface="Franklin Gothic Medium"/>
                    <a:ea typeface="Cambria Math" panose="02040503050406030204" pitchFamily="18" charset="0"/>
                    <a:cs typeface="Franklin Gothic Medium"/>
                  </a:endParaRPr>
                </a:p>
                <a:p>
                  <a:endParaRPr lang="en-US" sz="1050" dirty="0">
                    <a:latin typeface="Franklin Gothic Medium"/>
                    <a:cs typeface="Franklin Gothic Medium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∴∀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latin typeface="Franklin Gothic Medium"/>
                    <a:cs typeface="Franklin Gothic Medium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2613" y="1789937"/>
                  <a:ext cx="3149067" cy="1324510"/>
                </a:xfrm>
                <a:prstGeom prst="rect">
                  <a:avLst/>
                </a:prstGeom>
                <a:blipFill>
                  <a:blip r:embed="rId10"/>
                  <a:stretch>
                    <a:fillRect l="-774" r="-2321" b="-100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>
              <a:off x="4756355" y="2610464"/>
              <a:ext cx="292018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6739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Recall: Induction Rule of Inference</a:t>
            </a:r>
          </a:p>
        </p:txBody>
      </p:sp>
      <p:sp>
        <p:nvSpPr>
          <p:cNvPr id="6149" name="TextBox 6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5105400"/>
            <a:ext cx="5638800" cy="14747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Formal steps</a:t>
            </a:r>
          </a:p>
          <a:p>
            <a:pPr eaLnBrk="1" hangingPunct="1"/>
            <a:r>
              <a:rPr lang="en-US" dirty="0">
                <a:cs typeface="Arial" charset="0"/>
              </a:rPr>
              <a:t>Show P(0)</a:t>
            </a:r>
          </a:p>
          <a:p>
            <a:pPr eaLnBrk="1" hangingPunct="1"/>
            <a:r>
              <a:rPr lang="en-US" dirty="0">
                <a:cs typeface="Arial" charset="0"/>
              </a:rPr>
              <a:t>Assume P(k),  Prove P(k+1),  Conclude P(k)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  <a:p>
            <a:pPr eaLnBrk="1" hangingPunct="1"/>
            <a:r>
              <a:rPr lang="en-US" dirty="0">
                <a:cs typeface="Arial" charset="0"/>
              </a:rPr>
              <a:t>Conclude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</a:t>
            </a:r>
            <a:r>
              <a:rPr lang="en-US" dirty="0">
                <a:cs typeface="Arial" charset="0"/>
              </a:rPr>
              <a:t> k (P(k)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P(k+1))</a:t>
            </a:r>
          </a:p>
          <a:p>
            <a:pPr eaLnBrk="1" hangingPunct="1"/>
            <a:r>
              <a:rPr lang="en-US" dirty="0">
                <a:cs typeface="Arial" charset="0"/>
              </a:rPr>
              <a:t>Conclude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</a:t>
            </a:r>
            <a:r>
              <a:rPr lang="en-US" dirty="0">
                <a:cs typeface="Arial" charset="0"/>
              </a:rPr>
              <a:t> n P(n)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0016" y="951383"/>
            <a:ext cx="401576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/>
              <a:t>Domain: Natural Numbers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2320" y="2591723"/>
            <a:ext cx="7818704" cy="1536909"/>
            <a:chOff x="265471" y="2928717"/>
            <a:chExt cx="7818704" cy="1536909"/>
          </a:xfrm>
        </p:grpSpPr>
        <p:sp>
          <p:nvSpPr>
            <p:cNvPr id="4" name="TextBox 3"/>
            <p:cNvSpPr txBox="1"/>
            <p:nvPr/>
          </p:nvSpPr>
          <p:spPr>
            <a:xfrm>
              <a:off x="1064923" y="2928717"/>
              <a:ext cx="563885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Franklin Gothic Medium"/>
                  <a:cs typeface="Franklin Gothic Medium"/>
                </a:rPr>
                <a:t>How do the givens prove P(5)?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67391" y="3598141"/>
              <a:ext cx="7216784" cy="867485"/>
              <a:chOff x="796985" y="3709151"/>
              <a:chExt cx="7216784" cy="867485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45787" y="4007664"/>
                <a:ext cx="6467982" cy="568972"/>
                <a:chOff x="1516933" y="4157066"/>
                <a:chExt cx="6467982" cy="56897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TextBox 5"/>
                    <p:cNvSpPr txBox="1"/>
                    <p:nvPr/>
                  </p:nvSpPr>
                  <p:spPr>
                    <a:xfrm>
                      <a:off x="1516933" y="4317966"/>
                      <a:ext cx="76161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𝑃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(0)</m:t>
                            </m:r>
                          </m:oMath>
                        </m:oMathPara>
                      </a14:m>
                      <a:endParaRPr lang="en-US" sz="2000" dirty="0">
                        <a:cs typeface="Franklin Gothic Medium"/>
                      </a:endParaRPr>
                    </a:p>
                  </p:txBody>
                </p:sp>
              </mc:Choice>
              <mc:Fallback xmlns="">
                <p:sp>
                  <p:nvSpPr>
                    <p:cNvPr id="6" name="TextBox 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16933" y="4317966"/>
                      <a:ext cx="761619" cy="40011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806857" y="4317966"/>
                      <a:ext cx="76161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𝑃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(1)</m:t>
                            </m:r>
                          </m:oMath>
                        </m:oMathPara>
                      </a14:m>
                      <a:endParaRPr lang="en-US" sz="2000" dirty="0">
                        <a:cs typeface="Franklin Gothic Medium"/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6857" y="4317966"/>
                      <a:ext cx="761619" cy="4001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3910131" y="4325928"/>
                      <a:ext cx="76161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𝑃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(2)</m:t>
                            </m:r>
                          </m:oMath>
                        </m:oMathPara>
                      </a14:m>
                      <a:endParaRPr lang="en-US" sz="2000" dirty="0">
                        <a:cs typeface="Franklin Gothic Medium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0131" y="4325928"/>
                      <a:ext cx="761619" cy="4001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013406" y="4325928"/>
                      <a:ext cx="76161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𝑃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(3)</m:t>
                            </m:r>
                          </m:oMath>
                        </m:oMathPara>
                      </a14:m>
                      <a:endParaRPr lang="en-US" sz="2000" dirty="0">
                        <a:cs typeface="Franklin Gothic Medium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13406" y="4325928"/>
                      <a:ext cx="761619" cy="4001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6116681" y="4317966"/>
                      <a:ext cx="76161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𝑃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(4)</m:t>
                            </m:r>
                          </m:oMath>
                        </m:oMathPara>
                      </a14:m>
                      <a:endParaRPr lang="en-US" sz="2000" dirty="0">
                        <a:cs typeface="Franklin Gothic Medium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6681" y="4317966"/>
                      <a:ext cx="761619" cy="4001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7223296" y="4317966"/>
                      <a:ext cx="76161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𝑃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(5)</m:t>
                            </m:r>
                          </m:oMath>
                        </m:oMathPara>
                      </a14:m>
                      <a:endParaRPr lang="en-US" sz="2000" dirty="0">
                        <a:cs typeface="Franklin Gothic Medium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3296" y="4317966"/>
                      <a:ext cx="761619" cy="4001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" name="Freeform 6"/>
                <p:cNvSpPr/>
                <p:nvPr/>
              </p:nvSpPr>
              <p:spPr>
                <a:xfrm>
                  <a:off x="2152009" y="4182051"/>
                  <a:ext cx="848563" cy="161428"/>
                </a:xfrm>
                <a:custGeom>
                  <a:avLst/>
                  <a:gdLst>
                    <a:gd name="connsiteX0" fmla="*/ 0 w 848563"/>
                    <a:gd name="connsiteY0" fmla="*/ 154113 h 161428"/>
                    <a:gd name="connsiteX1" fmla="*/ 248717 w 848563"/>
                    <a:gd name="connsiteY1" fmla="*/ 29755 h 161428"/>
                    <a:gd name="connsiteX2" fmla="*/ 468173 w 848563"/>
                    <a:gd name="connsiteY2" fmla="*/ 494 h 161428"/>
                    <a:gd name="connsiteX3" fmla="*/ 665683 w 848563"/>
                    <a:gd name="connsiteY3" fmla="*/ 44385 h 161428"/>
                    <a:gd name="connsiteX4" fmla="*/ 848563 w 848563"/>
                    <a:gd name="connsiteY4" fmla="*/ 161428 h 16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563" h="161428">
                      <a:moveTo>
                        <a:pt x="0" y="154113"/>
                      </a:moveTo>
                      <a:cubicBezTo>
                        <a:pt x="85344" y="104735"/>
                        <a:pt x="170688" y="55358"/>
                        <a:pt x="248717" y="29755"/>
                      </a:cubicBezTo>
                      <a:cubicBezTo>
                        <a:pt x="326746" y="4152"/>
                        <a:pt x="398679" y="-1944"/>
                        <a:pt x="468173" y="494"/>
                      </a:cubicBezTo>
                      <a:cubicBezTo>
                        <a:pt x="537667" y="2932"/>
                        <a:pt x="602285" y="17563"/>
                        <a:pt x="665683" y="44385"/>
                      </a:cubicBezTo>
                      <a:cubicBezTo>
                        <a:pt x="729081" y="71207"/>
                        <a:pt x="788822" y="116317"/>
                        <a:pt x="848563" y="161428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  <a:headEnd type="none" w="lg" len="med"/>
                  <a:tailEnd type="stealth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3345568" y="4157066"/>
                  <a:ext cx="848563" cy="161428"/>
                </a:xfrm>
                <a:custGeom>
                  <a:avLst/>
                  <a:gdLst>
                    <a:gd name="connsiteX0" fmla="*/ 0 w 848563"/>
                    <a:gd name="connsiteY0" fmla="*/ 154113 h 161428"/>
                    <a:gd name="connsiteX1" fmla="*/ 248717 w 848563"/>
                    <a:gd name="connsiteY1" fmla="*/ 29755 h 161428"/>
                    <a:gd name="connsiteX2" fmla="*/ 468173 w 848563"/>
                    <a:gd name="connsiteY2" fmla="*/ 494 h 161428"/>
                    <a:gd name="connsiteX3" fmla="*/ 665683 w 848563"/>
                    <a:gd name="connsiteY3" fmla="*/ 44385 h 161428"/>
                    <a:gd name="connsiteX4" fmla="*/ 848563 w 848563"/>
                    <a:gd name="connsiteY4" fmla="*/ 161428 h 16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563" h="161428">
                      <a:moveTo>
                        <a:pt x="0" y="154113"/>
                      </a:moveTo>
                      <a:cubicBezTo>
                        <a:pt x="85344" y="104735"/>
                        <a:pt x="170688" y="55358"/>
                        <a:pt x="248717" y="29755"/>
                      </a:cubicBezTo>
                      <a:cubicBezTo>
                        <a:pt x="326746" y="4152"/>
                        <a:pt x="398679" y="-1944"/>
                        <a:pt x="468173" y="494"/>
                      </a:cubicBezTo>
                      <a:cubicBezTo>
                        <a:pt x="537667" y="2932"/>
                        <a:pt x="602285" y="17563"/>
                        <a:pt x="665683" y="44385"/>
                      </a:cubicBezTo>
                      <a:cubicBezTo>
                        <a:pt x="729081" y="71207"/>
                        <a:pt x="788822" y="116317"/>
                        <a:pt x="848563" y="161428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  <a:headEnd type="none" w="lg" len="med"/>
                  <a:tailEnd type="stealth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>
                  <a:off x="4418297" y="4161129"/>
                  <a:ext cx="848563" cy="161428"/>
                </a:xfrm>
                <a:custGeom>
                  <a:avLst/>
                  <a:gdLst>
                    <a:gd name="connsiteX0" fmla="*/ 0 w 848563"/>
                    <a:gd name="connsiteY0" fmla="*/ 154113 h 161428"/>
                    <a:gd name="connsiteX1" fmla="*/ 248717 w 848563"/>
                    <a:gd name="connsiteY1" fmla="*/ 29755 h 161428"/>
                    <a:gd name="connsiteX2" fmla="*/ 468173 w 848563"/>
                    <a:gd name="connsiteY2" fmla="*/ 494 h 161428"/>
                    <a:gd name="connsiteX3" fmla="*/ 665683 w 848563"/>
                    <a:gd name="connsiteY3" fmla="*/ 44385 h 161428"/>
                    <a:gd name="connsiteX4" fmla="*/ 848563 w 848563"/>
                    <a:gd name="connsiteY4" fmla="*/ 161428 h 16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563" h="161428">
                      <a:moveTo>
                        <a:pt x="0" y="154113"/>
                      </a:moveTo>
                      <a:cubicBezTo>
                        <a:pt x="85344" y="104735"/>
                        <a:pt x="170688" y="55358"/>
                        <a:pt x="248717" y="29755"/>
                      </a:cubicBezTo>
                      <a:cubicBezTo>
                        <a:pt x="326746" y="4152"/>
                        <a:pt x="398679" y="-1944"/>
                        <a:pt x="468173" y="494"/>
                      </a:cubicBezTo>
                      <a:cubicBezTo>
                        <a:pt x="537667" y="2932"/>
                        <a:pt x="602285" y="17563"/>
                        <a:pt x="665683" y="44385"/>
                      </a:cubicBezTo>
                      <a:cubicBezTo>
                        <a:pt x="729081" y="71207"/>
                        <a:pt x="788822" y="116317"/>
                        <a:pt x="848563" y="161428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  <a:headEnd type="none" w="lg" len="med"/>
                  <a:tailEnd type="stealth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5491026" y="4165192"/>
                  <a:ext cx="848563" cy="161428"/>
                </a:xfrm>
                <a:custGeom>
                  <a:avLst/>
                  <a:gdLst>
                    <a:gd name="connsiteX0" fmla="*/ 0 w 848563"/>
                    <a:gd name="connsiteY0" fmla="*/ 154113 h 161428"/>
                    <a:gd name="connsiteX1" fmla="*/ 248717 w 848563"/>
                    <a:gd name="connsiteY1" fmla="*/ 29755 h 161428"/>
                    <a:gd name="connsiteX2" fmla="*/ 468173 w 848563"/>
                    <a:gd name="connsiteY2" fmla="*/ 494 h 161428"/>
                    <a:gd name="connsiteX3" fmla="*/ 665683 w 848563"/>
                    <a:gd name="connsiteY3" fmla="*/ 44385 h 161428"/>
                    <a:gd name="connsiteX4" fmla="*/ 848563 w 848563"/>
                    <a:gd name="connsiteY4" fmla="*/ 161428 h 16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563" h="161428">
                      <a:moveTo>
                        <a:pt x="0" y="154113"/>
                      </a:moveTo>
                      <a:cubicBezTo>
                        <a:pt x="85344" y="104735"/>
                        <a:pt x="170688" y="55358"/>
                        <a:pt x="248717" y="29755"/>
                      </a:cubicBezTo>
                      <a:cubicBezTo>
                        <a:pt x="326746" y="4152"/>
                        <a:pt x="398679" y="-1944"/>
                        <a:pt x="468173" y="494"/>
                      </a:cubicBezTo>
                      <a:cubicBezTo>
                        <a:pt x="537667" y="2932"/>
                        <a:pt x="602285" y="17563"/>
                        <a:pt x="665683" y="44385"/>
                      </a:cubicBezTo>
                      <a:cubicBezTo>
                        <a:pt x="729081" y="71207"/>
                        <a:pt x="788822" y="116317"/>
                        <a:pt x="848563" y="161428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  <a:headEnd type="none" w="lg" len="med"/>
                  <a:tailEnd type="stealth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6563755" y="4169255"/>
                  <a:ext cx="848563" cy="161428"/>
                </a:xfrm>
                <a:custGeom>
                  <a:avLst/>
                  <a:gdLst>
                    <a:gd name="connsiteX0" fmla="*/ 0 w 848563"/>
                    <a:gd name="connsiteY0" fmla="*/ 154113 h 161428"/>
                    <a:gd name="connsiteX1" fmla="*/ 248717 w 848563"/>
                    <a:gd name="connsiteY1" fmla="*/ 29755 h 161428"/>
                    <a:gd name="connsiteX2" fmla="*/ 468173 w 848563"/>
                    <a:gd name="connsiteY2" fmla="*/ 494 h 161428"/>
                    <a:gd name="connsiteX3" fmla="*/ 665683 w 848563"/>
                    <a:gd name="connsiteY3" fmla="*/ 44385 h 161428"/>
                    <a:gd name="connsiteX4" fmla="*/ 848563 w 848563"/>
                    <a:gd name="connsiteY4" fmla="*/ 161428 h 16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563" h="161428">
                      <a:moveTo>
                        <a:pt x="0" y="154113"/>
                      </a:moveTo>
                      <a:cubicBezTo>
                        <a:pt x="85344" y="104735"/>
                        <a:pt x="170688" y="55358"/>
                        <a:pt x="248717" y="29755"/>
                      </a:cubicBezTo>
                      <a:cubicBezTo>
                        <a:pt x="326746" y="4152"/>
                        <a:pt x="398679" y="-1944"/>
                        <a:pt x="468173" y="494"/>
                      </a:cubicBezTo>
                      <a:cubicBezTo>
                        <a:pt x="537667" y="2932"/>
                        <a:pt x="602285" y="17563"/>
                        <a:pt x="665683" y="44385"/>
                      </a:cubicBezTo>
                      <a:cubicBezTo>
                        <a:pt x="729081" y="71207"/>
                        <a:pt x="788822" y="116317"/>
                        <a:pt x="848563" y="161428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  <a:headEnd type="none" w="lg" len="med"/>
                  <a:tailEnd type="stealth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796985" y="3709151"/>
                <a:ext cx="71208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cs typeface="Franklin Gothic Medium"/>
                  </a:rPr>
                  <a:t>                                       P(0)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  <a:cs typeface="Franklin Gothic Medium"/>
                  </a:rPr>
                  <a:t>→</a:t>
                </a:r>
                <a:r>
                  <a:rPr lang="en-US" sz="1200" dirty="0">
                    <a:ea typeface="Cambria Math" panose="02040503050406030204" pitchFamily="18" charset="0"/>
                    <a:cs typeface="Franklin Gothic Medium"/>
                  </a:rPr>
                  <a:t>P(1)                  </a:t>
                </a:r>
                <a:r>
                  <a:rPr lang="en-US" sz="1200" dirty="0">
                    <a:solidFill>
                      <a:prstClr val="black"/>
                    </a:solidFill>
                    <a:cs typeface="Franklin Gothic Medium"/>
                  </a:rPr>
                  <a:t>P(1)</a:t>
                </a:r>
                <a:r>
                  <a:rPr lang="en-US" sz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Franklin Gothic Medium"/>
                  </a:rPr>
                  <a:t>→</a:t>
                </a:r>
                <a:r>
                  <a:rPr lang="en-US" sz="1200" dirty="0">
                    <a:solidFill>
                      <a:prstClr val="black"/>
                    </a:solidFill>
                    <a:ea typeface="Cambria Math" panose="02040503050406030204" pitchFamily="18" charset="0"/>
                    <a:cs typeface="Franklin Gothic Medium"/>
                  </a:rPr>
                  <a:t>P(2)</a:t>
                </a:r>
                <a:r>
                  <a:rPr lang="en-US" sz="1200" dirty="0">
                    <a:ea typeface="Cambria Math" panose="02040503050406030204" pitchFamily="18" charset="0"/>
                    <a:cs typeface="Franklin Gothic Medium"/>
                  </a:rPr>
                  <a:t>    </a:t>
                </a:r>
                <a:r>
                  <a:rPr lang="en-US" sz="1200" dirty="0">
                    <a:solidFill>
                      <a:prstClr val="black"/>
                    </a:solidFill>
                    <a:cs typeface="Franklin Gothic Medium"/>
                  </a:rPr>
                  <a:t>         P(2)</a:t>
                </a:r>
                <a:r>
                  <a:rPr lang="en-US" sz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Franklin Gothic Medium"/>
                  </a:rPr>
                  <a:t>→</a:t>
                </a:r>
                <a:r>
                  <a:rPr lang="en-US" sz="1200" dirty="0">
                    <a:solidFill>
                      <a:prstClr val="black"/>
                    </a:solidFill>
                    <a:ea typeface="Cambria Math" panose="02040503050406030204" pitchFamily="18" charset="0"/>
                    <a:cs typeface="Franklin Gothic Medium"/>
                  </a:rPr>
                  <a:t>P(3)</a:t>
                </a:r>
                <a:r>
                  <a:rPr lang="en-US" sz="1200" dirty="0">
                    <a:ea typeface="Cambria Math" panose="02040503050406030204" pitchFamily="18" charset="0"/>
                    <a:cs typeface="Franklin Gothic Medium"/>
                  </a:rPr>
                  <a:t>     </a:t>
                </a:r>
                <a:r>
                  <a:rPr lang="en-US" sz="1200" dirty="0">
                    <a:solidFill>
                      <a:prstClr val="black"/>
                    </a:solidFill>
                    <a:cs typeface="Franklin Gothic Medium"/>
                  </a:rPr>
                  <a:t>     P(3)</a:t>
                </a:r>
                <a:r>
                  <a:rPr lang="en-US" sz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Franklin Gothic Medium"/>
                  </a:rPr>
                  <a:t>→</a:t>
                </a:r>
                <a:r>
                  <a:rPr lang="en-US" sz="1200" dirty="0">
                    <a:solidFill>
                      <a:prstClr val="black"/>
                    </a:solidFill>
                    <a:ea typeface="Cambria Math" panose="02040503050406030204" pitchFamily="18" charset="0"/>
                    <a:cs typeface="Franklin Gothic Medium"/>
                  </a:rPr>
                  <a:t>P(4 )              </a:t>
                </a:r>
                <a:r>
                  <a:rPr lang="en-US" sz="1200" dirty="0">
                    <a:solidFill>
                      <a:prstClr val="black"/>
                    </a:solidFill>
                    <a:cs typeface="Franklin Gothic Medium"/>
                  </a:rPr>
                  <a:t>P(4)</a:t>
                </a:r>
                <a:r>
                  <a:rPr lang="en-US" sz="1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Franklin Gothic Medium"/>
                  </a:rPr>
                  <a:t>→</a:t>
                </a:r>
                <a:r>
                  <a:rPr lang="en-US" sz="1200" dirty="0">
                    <a:solidFill>
                      <a:prstClr val="black"/>
                    </a:solidFill>
                    <a:ea typeface="Cambria Math" panose="02040503050406030204" pitchFamily="18" charset="0"/>
                    <a:cs typeface="Franklin Gothic Medium"/>
                  </a:rPr>
                  <a:t>P(5)</a:t>
                </a:r>
                <a:r>
                  <a:rPr lang="en-US" sz="1200" dirty="0">
                    <a:ea typeface="Cambria Math" panose="02040503050406030204" pitchFamily="18" charset="0"/>
                    <a:cs typeface="Franklin Gothic Medium"/>
                  </a:rPr>
                  <a:t>     </a:t>
                </a:r>
                <a:endParaRPr lang="en-US" sz="1400" dirty="0">
                  <a:cs typeface="Franklin Gothic Medium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65471" y="3442275"/>
              <a:ext cx="45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Franklin Gothic Medium"/>
                <a:cs typeface="Franklin Gothic Medium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39813" y="1047134"/>
            <a:ext cx="3149067" cy="1269578"/>
            <a:chOff x="4682613" y="1789937"/>
            <a:chExt cx="3149067" cy="1324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682613" y="1789937"/>
                  <a:ext cx="3149067" cy="1324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2400" b="0" dirty="0">
                    <a:latin typeface="Franklin Gothic Medium"/>
                    <a:cs typeface="Franklin Gothic Medium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 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)</m:t>
                        </m:r>
                      </m:oMath>
                    </m:oMathPara>
                  </a14:m>
                  <a:endParaRPr lang="en-US" sz="2400" b="0" dirty="0">
                    <a:latin typeface="Franklin Gothic Medium"/>
                    <a:ea typeface="Cambria Math" panose="02040503050406030204" pitchFamily="18" charset="0"/>
                    <a:cs typeface="Franklin Gothic Medium"/>
                  </a:endParaRPr>
                </a:p>
                <a:p>
                  <a:endParaRPr lang="en-US" sz="1050" dirty="0">
                    <a:latin typeface="Franklin Gothic Medium"/>
                    <a:cs typeface="Franklin Gothic Medium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∴∀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latin typeface="Franklin Gothic Medium"/>
                    <a:cs typeface="Franklin Gothic Medium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2613" y="1789937"/>
                  <a:ext cx="3149067" cy="1324510"/>
                </a:xfrm>
                <a:prstGeom prst="rect">
                  <a:avLst/>
                </a:prstGeom>
                <a:blipFill>
                  <a:blip r:embed="rId10"/>
                  <a:stretch>
                    <a:fillRect l="-774" r="-2321" b="-100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>
              <a:off x="4756355" y="2610464"/>
              <a:ext cx="292018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61772" y="4286098"/>
                <a:ext cx="8095486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We made it harder than we needed to ...</a:t>
                </a:r>
              </a:p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	When we proved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(2)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we knew BOTH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(0)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(1)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      When we proved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(3)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we knew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(0)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(1)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Franklin Gothic Medium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Franklin Gothic Medium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Franklin Gothic Medium"/>
                    <a:cs typeface="Franklin Gothic Medium"/>
                  </a:rPr>
                  <a:t> 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Franklin Gothic Medium"/>
                    <a:cs typeface="Franklin Gothic Medium"/>
                  </a:rPr>
                  <a:t>      When we proved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(4)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Franklin Gothic Medium"/>
                    <a:cs typeface="Franklin Gothic Medium"/>
                  </a:rPr>
                  <a:t> we knew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(0)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Franklin Gothic Medium"/>
                    <a:cs typeface="Franklin Gothic Medium"/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 </m:t>
                    </m:r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(1)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Franklin Gothic Medium"/>
                    <a:cs typeface="Franklin Gothic Medium"/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2</m:t>
                        </m:r>
                      </m:e>
                    </m:d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(3)</m:t>
                    </m:r>
                  </m:oMath>
                </a14:m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      etc.</a:t>
                </a:r>
              </a:p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That’s the essence of the idea of Strong Induction.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72" y="4286098"/>
                <a:ext cx="8095486" cy="2308324"/>
              </a:xfrm>
              <a:prstGeom prst="rect">
                <a:avLst/>
              </a:prstGeom>
              <a:blipFill rotWithShape="0">
                <a:blip r:embed="rId11"/>
                <a:stretch>
                  <a:fillRect l="-1205" t="-1847" b="-5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12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Time: Translating to an English Proof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5085" y="3135489"/>
            <a:ext cx="7239000" cy="3108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1. Prove P(0)</a:t>
            </a:r>
          </a:p>
          <a:p>
            <a:pPr marL="342900" indent="-342900">
              <a:buFontTx/>
              <a:buAutoNum type="arabicPeriod" startAt="2"/>
              <a:defRPr/>
            </a:pPr>
            <a:r>
              <a:rPr lang="en-US" sz="2400" dirty="0"/>
              <a:t>Let k be an arbitrary integer ≥ 0</a:t>
            </a:r>
          </a:p>
          <a:p>
            <a:pPr>
              <a:defRPr/>
            </a:pPr>
            <a:r>
              <a:rPr lang="en-US" sz="2400" dirty="0"/>
              <a:t>           3.1. Suppose that P(k) is true</a:t>
            </a:r>
          </a:p>
          <a:p>
            <a:pPr>
              <a:defRPr/>
            </a:pPr>
            <a:r>
              <a:rPr lang="en-US" sz="2400" dirty="0"/>
              <a:t>           3.2.  ...</a:t>
            </a:r>
          </a:p>
          <a:p>
            <a:pPr>
              <a:defRPr/>
            </a:pPr>
            <a:r>
              <a:rPr lang="en-US" sz="2400" dirty="0"/>
              <a:t>           3.3.  Prove P(k+1) is true</a:t>
            </a: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/>
              <a:t>P(k) 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  P(k+1)                         	Direct Proof Rule</a:t>
            </a: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latin typeface="Symbol" pitchFamily="18" charset="2"/>
                <a:sym typeface="Symbol" pitchFamily="18" charset="2"/>
              </a:rPr>
              <a:t></a:t>
            </a:r>
            <a:r>
              <a:rPr lang="en-US" sz="2400" dirty="0"/>
              <a:t>k (P(k) </a:t>
            </a:r>
            <a:r>
              <a:rPr lang="en-US" sz="2400" dirty="0">
                <a:latin typeface="Symbol" pitchFamily="18" charset="2"/>
                <a:sym typeface="Symbol" pitchFamily="18" charset="2"/>
              </a:rPr>
              <a:t></a:t>
            </a:r>
            <a:r>
              <a:rPr lang="en-US" sz="2400" dirty="0"/>
              <a:t> P(k+1))                	Intro </a:t>
            </a:r>
            <a:r>
              <a:rPr lang="en-US" sz="2400" dirty="0">
                <a:latin typeface="Symbol" pitchFamily="18" charset="2"/>
                <a:sym typeface="Symbol" pitchFamily="18" charset="2"/>
              </a:rPr>
              <a:t></a:t>
            </a:r>
            <a:r>
              <a:rPr lang="en-US" sz="2400" dirty="0">
                <a:latin typeface="Arial" pitchFamily="34" charset="0"/>
                <a:cs typeface="Arial" pitchFamily="34" charset="0"/>
                <a:sym typeface="Symbol" pitchFamily="18" charset="2"/>
              </a:rPr>
              <a:t>: 2, 3</a:t>
            </a:r>
            <a:endParaRPr lang="en-US" sz="2400" dirty="0">
              <a:latin typeface="Symbol" pitchFamily="18" charset="2"/>
              <a:sym typeface="Symbol" pitchFamily="18" charset="2"/>
            </a:endParaRPr>
          </a:p>
          <a:p>
            <a:pPr marL="457200" indent="-457200">
              <a:buFont typeface="+mj-lt"/>
              <a:buAutoNum type="arabicPeriod" startAt="3"/>
              <a:defRPr/>
            </a:pPr>
            <a:r>
              <a:rPr lang="en-US" sz="2400" dirty="0">
                <a:latin typeface="Symbol" pitchFamily="18" charset="2"/>
                <a:sym typeface="Symbol" pitchFamily="18" charset="2"/>
              </a:rPr>
              <a:t></a:t>
            </a:r>
            <a:r>
              <a:rPr lang="en-US" sz="2400" dirty="0"/>
              <a:t>n P(n)                                   	Induction: 1, 4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0731" y="3169356"/>
            <a:ext cx="2667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99" name="TextBox 3"/>
          <p:cNvSpPr txBox="1">
            <a:spLocks noChangeArrowheads="1"/>
          </p:cNvSpPr>
          <p:nvPr/>
        </p:nvSpPr>
        <p:spPr bwMode="auto">
          <a:xfrm>
            <a:off x="4047063" y="3059289"/>
            <a:ext cx="15632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Base Case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05085" y="3581930"/>
            <a:ext cx="4724400" cy="71913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01" name="TextBox 4"/>
          <p:cNvSpPr txBox="1">
            <a:spLocks noChangeArrowheads="1"/>
          </p:cNvSpPr>
          <p:nvPr/>
        </p:nvSpPr>
        <p:spPr bwMode="auto">
          <a:xfrm>
            <a:off x="5963349" y="3437466"/>
            <a:ext cx="16291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400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Inductive </a:t>
            </a:r>
          </a:p>
          <a:p>
            <a:pPr eaLnBrk="1" hangingPunct="1"/>
            <a:r>
              <a:rPr lang="en-US" sz="2400" b="1" dirty="0">
                <a:solidFill>
                  <a:srgbClr val="0070C0"/>
                </a:solidFill>
                <a:latin typeface="Franklin Gothic Medium" panose="020B0603020102020204" pitchFamily="34" charset="0"/>
              </a:rPr>
              <a:t>Hypothesis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67085" y="4332111"/>
            <a:ext cx="4038600" cy="6858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03" name="TextBox 10"/>
          <p:cNvSpPr txBox="1">
            <a:spLocks noChangeArrowheads="1"/>
          </p:cNvSpPr>
          <p:nvPr/>
        </p:nvSpPr>
        <p:spPr bwMode="auto">
          <a:xfrm>
            <a:off x="6141150" y="4267200"/>
            <a:ext cx="14579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400" b="1" dirty="0">
                <a:solidFill>
                  <a:srgbClr val="00B050"/>
                </a:solidFill>
                <a:latin typeface="Franklin Gothic Medium" panose="020B0603020102020204" pitchFamily="34" charset="0"/>
              </a:rPr>
              <a:t>Inductive </a:t>
            </a:r>
          </a:p>
          <a:p>
            <a:pPr eaLnBrk="1" hangingPunct="1"/>
            <a:r>
              <a:rPr lang="en-US" sz="2400" b="1" dirty="0">
                <a:solidFill>
                  <a:srgbClr val="00B050"/>
                </a:solidFill>
                <a:latin typeface="Franklin Gothic Medium" panose="020B0603020102020204" pitchFamily="34" charset="0"/>
              </a:rPr>
              <a:t>Step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93796" y="5063949"/>
            <a:ext cx="7162800" cy="1066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C000"/>
              </a:solidFill>
            </a:endParaRPr>
          </a:p>
        </p:txBody>
      </p:sp>
      <p:sp>
        <p:nvSpPr>
          <p:cNvPr id="8205" name="TextBox 12"/>
          <p:cNvSpPr txBox="1">
            <a:spLocks noChangeArrowheads="1"/>
          </p:cNvSpPr>
          <p:nvPr/>
        </p:nvSpPr>
        <p:spPr bwMode="auto">
          <a:xfrm>
            <a:off x="6736644" y="6171903"/>
            <a:ext cx="1624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400" b="1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Conclusion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34263" y="990005"/>
            <a:ext cx="4786118" cy="1877437"/>
            <a:chOff x="3767613" y="1847048"/>
            <a:chExt cx="4786118" cy="18774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767613" y="1847048"/>
                  <a:ext cx="4786118" cy="1877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cs typeface="Franklin Gothic Medium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3600" b="0" dirty="0">
                    <a:latin typeface="Franklin Gothic Medium"/>
                    <a:cs typeface="Franklin Gothic Medium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∀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𝑘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 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𝑘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⟶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𝑘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Franklin Gothic Medium"/>
                              </a:rPr>
                              <m:t>+1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)</m:t>
                        </m:r>
                      </m:oMath>
                    </m:oMathPara>
                  </a14:m>
                  <a:endParaRPr lang="en-US" sz="3600" b="0" dirty="0">
                    <a:latin typeface="Franklin Gothic Medium"/>
                    <a:ea typeface="Cambria Math" panose="02040503050406030204" pitchFamily="18" charset="0"/>
                    <a:cs typeface="Franklin Gothic Medium"/>
                  </a:endParaRPr>
                </a:p>
                <a:p>
                  <a:endParaRPr lang="en-US" sz="1400" dirty="0">
                    <a:latin typeface="Franklin Gothic Medium"/>
                    <a:cs typeface="Franklin Gothic Medium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∴∀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𝑛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 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𝑃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𝑛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Franklin Gothic Medium"/>
                          </a:rPr>
                          <m:t>)</m:t>
                        </m:r>
                      </m:oMath>
                    </m:oMathPara>
                  </a14:m>
                  <a:endParaRPr lang="en-US" sz="3600" dirty="0">
                    <a:latin typeface="Franklin Gothic Medium"/>
                    <a:cs typeface="Franklin Gothic Medium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613" y="1847048"/>
                  <a:ext cx="4786118" cy="18774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/>
            <p:cNvCxnSpPr/>
            <p:nvPr/>
          </p:nvCxnSpPr>
          <p:spPr>
            <a:xfrm>
              <a:off x="3841355" y="3083371"/>
              <a:ext cx="4624219" cy="0"/>
            </a:xfrm>
            <a:prstGeom prst="line">
              <a:avLst/>
            </a:prstGeom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165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Strong Induction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60555" y="2064534"/>
            <a:ext cx="7826245" cy="1364466"/>
            <a:chOff x="863191" y="4675511"/>
            <a:chExt cx="7826245" cy="13644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63191" y="4675511"/>
                  <a:ext cx="7826245" cy="737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>
                      <a:cs typeface="Franklin Gothic Medium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  <a:cs typeface="Franklin Gothic Medium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        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∀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𝑘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cs typeface="Franklin Gothic Medium"/>
                            </a:rPr>
                            <m:t>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Franklin Gothic Medium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Franklin Gothic Medium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Franklin Gothic Medium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Franklin Gothic Medium"/>
                                </a:rPr>
                                <m:t>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Franklin Gothic Medium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Franklin Gothic Medium"/>
                                </a:rPr>
                                <m:t>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Franklin Gothic Medium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/>
                                  <a:cs typeface="Franklin Gothic Medium"/>
                                </a:rPr>
                                <m:t>→</m:t>
                              </m:r>
                              <m:r>
                                <a:rPr lang="en-US" sz="2800" b="0" i="1" smtClean="0">
                                  <a:latin typeface="Cambria Math"/>
                                  <a:cs typeface="Franklin Gothic Medium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Franklin Gothic Medium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Franklin Gothic Medium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/>
                              <a:cs typeface="Franklin Gothic Medium"/>
                            </a:rPr>
                            <m:t>→</m:t>
                          </m:r>
                          <m:r>
                            <a:rPr lang="en-US" sz="2800" b="0" i="1" smtClean="0">
                              <a:latin typeface="Cambria Math"/>
                              <a:cs typeface="Franklin Gothic Medium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Franklin Gothic Medium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  <a:cs typeface="Franklin Gothic Medium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/>
                                  <a:cs typeface="Franklin Gothic Medium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a14:m>
                  <a:endParaRPr lang="en-US" sz="2800" dirty="0">
                    <a:latin typeface="Franklin Gothic Medium"/>
                    <a:cs typeface="Franklin Gothic Medium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91" y="4675511"/>
                  <a:ext cx="7826245" cy="737189"/>
                </a:xfrm>
                <a:prstGeom prst="rect">
                  <a:avLst/>
                </a:prstGeom>
                <a:blipFill>
                  <a:blip r:embed="rId3"/>
                  <a:stretch>
                    <a:fillRect b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658840" y="5516757"/>
                  <a:ext cx="18315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>
                      <a:cs typeface="Franklin Gothic Medium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∴∀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𝑛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 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𝑃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𝑛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)</m:t>
                      </m:r>
                    </m:oMath>
                  </a14:m>
                  <a:endParaRPr lang="en-US" sz="2800" dirty="0">
                    <a:latin typeface="Franklin Gothic Medium"/>
                    <a:cs typeface="Franklin Gothic Medium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40" y="5516757"/>
                  <a:ext cx="1831592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2759"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>
              <a:cxnSpLocks/>
            </p:cNvCxnSpPr>
            <p:nvPr/>
          </p:nvCxnSpPr>
          <p:spPr>
            <a:xfrm>
              <a:off x="863191" y="5412700"/>
              <a:ext cx="762243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7156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Strong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7077" y="3556000"/>
                <a:ext cx="8038739" cy="2848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Strong induction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follows from ordinary induction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𝑄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</a:t>
                </a:r>
              </a:p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 ∷= </m:t>
                      </m:r>
                      <m:r>
                        <a:rPr lang="en-US" sz="2400" i="1">
                          <a:latin typeface="Cambria Math"/>
                          <a:cs typeface="Franklin Gothic Medium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Franklin Gothic Medium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Franklin Gothic Medium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Franklin Gothic Medium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Franklin Gothic Medium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anklin Gothic Medium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  <a:cs typeface="Franklin Gothic Medium"/>
                            </a:rPr>
                            <m:t>→</m:t>
                          </m:r>
                          <m:r>
                            <a:rPr lang="en-US" sz="2400" i="1">
                              <a:latin typeface="Cambria Math"/>
                              <a:cs typeface="Franklin Gothic Medium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Franklin Gothic Medium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Franklin Gothic Medium"/>
                                </a:rPr>
                                <m:t>𝑗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endParaRPr lang="en-US" sz="2800" dirty="0">
                  <a:latin typeface="Franklin Gothic Medium"/>
                  <a:cs typeface="Franklin Gothic Medium"/>
                </a:endParaRPr>
              </a:p>
              <a:p>
                <a:r>
                  <a:rPr lang="en-US" sz="2400" dirty="0">
                    <a:latin typeface="Franklin Gothic Medium" panose="020B0603020102020204" pitchFamily="34" charset="0"/>
                    <a:cs typeface="Franklin Gothic Medium"/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𝑄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Franklin Gothic Medium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Franklin Gothic Medium"/>
                          </a:rPr>
                          <m:t>0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Franklin Gothic Medium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(0)</m:t>
                    </m:r>
                  </m:oMath>
                </a14:m>
                <a:r>
                  <a:rPr lang="en-US" sz="2400" dirty="0">
                    <a:latin typeface="Franklin Gothic Medium" panose="020B0603020102020204" pitchFamily="34" charset="0"/>
                    <a:cs typeface="Franklin Gothic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𝑄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+1)≡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𝑄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Franklin Gothic Medium"/>
                      </a:rPr>
                      <m:t>) ∧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Franklin Gothic Medium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Franklin Gothic Medium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</a:t>
                </a:r>
              </a:p>
              <a:p>
                <a:r>
                  <a:rPr lang="en-US" sz="2400" dirty="0">
                    <a:latin typeface="Franklin Gothic Medium"/>
                    <a:cs typeface="Franklin Gothic Medium"/>
                  </a:rPr>
                  <a:t>and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cs typeface="Franklin Gothic Medium"/>
                      </a:rPr>
                      <m:t>∀</m:t>
                    </m:r>
                    <m:r>
                      <a:rPr lang="en-US" sz="2400" i="1">
                        <a:latin typeface="Cambria Math"/>
                        <a:cs typeface="Franklin Gothic Medium"/>
                      </a:rPr>
                      <m:t>𝑛</m:t>
                    </m:r>
                    <m:r>
                      <a:rPr lang="en-US" sz="2400" i="1">
                        <a:latin typeface="Cambria Math"/>
                        <a:cs typeface="Franklin Gothic Medium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Franklin Gothic Medium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Franklin Gothic Medium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  <a:cs typeface="Franklin Gothic Medium"/>
                          </a:rPr>
                          <m:t>𝑛</m:t>
                        </m:r>
                      </m:e>
                    </m:d>
                    <m:r>
                      <a:rPr lang="en-US" sz="2400" dirty="0">
                        <a:latin typeface="Cambria Math"/>
                        <a:ea typeface="Cambria Math" panose="02040503050406030204" pitchFamily="18" charset="0"/>
                        <a:cs typeface="Franklin Gothic Medium"/>
                      </a:rPr>
                      <m:t>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𝑃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Franklin Gothic Medium"/>
                      </a:rPr>
                      <m:t>)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</a:t>
                </a:r>
              </a:p>
              <a:p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77" y="3556000"/>
                <a:ext cx="8038739" cy="2848729"/>
              </a:xfrm>
              <a:prstGeom prst="rect">
                <a:avLst/>
              </a:prstGeom>
              <a:blipFill>
                <a:blip r:embed="rId3"/>
                <a:stretch>
                  <a:fillRect l="-1264" t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FCB6865-FA44-EC9A-E5E4-B44F8D0E8058}"/>
              </a:ext>
            </a:extLst>
          </p:cNvPr>
          <p:cNvGrpSpPr/>
          <p:nvPr/>
        </p:nvGrpSpPr>
        <p:grpSpPr>
          <a:xfrm>
            <a:off x="860555" y="1536407"/>
            <a:ext cx="7826245" cy="1364466"/>
            <a:chOff x="863191" y="4675511"/>
            <a:chExt cx="7826245" cy="13644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E4871AA-D02C-AFDA-0E92-6EDD14BEA8EC}"/>
                    </a:ext>
                  </a:extLst>
                </p:cNvPr>
                <p:cNvSpPr txBox="1"/>
                <p:nvPr/>
              </p:nvSpPr>
              <p:spPr>
                <a:xfrm>
                  <a:off x="863191" y="4675511"/>
                  <a:ext cx="7826245" cy="737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>
                      <a:cs typeface="Franklin Gothic Medium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  <a:cs typeface="Franklin Gothic Medium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Franklin Gothic Medium"/>
                        </a:rPr>
                        <m:t>        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∀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𝑘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cs typeface="Franklin Gothic Medium"/>
                            </a:rPr>
                            <m:t>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Franklin Gothic Medium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Franklin Gothic Medium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Franklin Gothic Medium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Franklin Gothic Medium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Franklin Gothic Medium"/>
                                </a:rPr>
                                <m:t>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Franklin Gothic Medium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Franklin Gothic Medium"/>
                                </a:rPr>
                                <m:t>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Franklin Gothic Medium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/>
                                  <a:cs typeface="Franklin Gothic Medium"/>
                                </a:rPr>
                                <m:t>→</m:t>
                              </m:r>
                              <m:r>
                                <a:rPr lang="en-US" sz="2800" b="0" i="1" smtClean="0">
                                  <a:latin typeface="Cambria Math"/>
                                  <a:cs typeface="Franklin Gothic Medium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Franklin Gothic Medium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Franklin Gothic Medium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/>
                              <a:cs typeface="Franklin Gothic Medium"/>
                            </a:rPr>
                            <m:t>→</m:t>
                          </m:r>
                          <m:r>
                            <a:rPr lang="en-US" sz="2800" b="0" i="1" smtClean="0">
                              <a:latin typeface="Cambria Math"/>
                              <a:cs typeface="Franklin Gothic Medium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Franklin Gothic Medium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  <a:cs typeface="Franklin Gothic Medium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/>
                                  <a:cs typeface="Franklin Gothic Medium"/>
                                </a:rPr>
                                <m:t>+1</m:t>
                              </m:r>
                            </m:e>
                          </m:d>
                        </m:e>
                      </m:d>
                    </m:oMath>
                  </a14:m>
                  <a:endParaRPr lang="en-US" sz="2800" dirty="0">
                    <a:latin typeface="Franklin Gothic Medium"/>
                    <a:cs typeface="Franklin Gothic Medium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E4871AA-D02C-AFDA-0E92-6EDD14BEA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91" y="4675511"/>
                  <a:ext cx="7826245" cy="7371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287F17C-ADEB-7414-60D3-C977BBCDEF52}"/>
                    </a:ext>
                  </a:extLst>
                </p:cNvPr>
                <p:cNvSpPr txBox="1"/>
                <p:nvPr/>
              </p:nvSpPr>
              <p:spPr>
                <a:xfrm>
                  <a:off x="3658840" y="5516757"/>
                  <a:ext cx="18315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0" dirty="0">
                      <a:cs typeface="Franklin Gothic Medium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∴∀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𝑛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 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𝑃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𝑛</m:t>
                      </m:r>
                      <m:r>
                        <a:rPr lang="en-US" sz="2800" b="0" i="1" smtClean="0">
                          <a:latin typeface="Cambria Math"/>
                          <a:cs typeface="Franklin Gothic Medium"/>
                        </a:rPr>
                        <m:t>)</m:t>
                      </m:r>
                    </m:oMath>
                  </a14:m>
                  <a:endParaRPr lang="en-US" sz="2800" dirty="0">
                    <a:latin typeface="Franklin Gothic Medium"/>
                    <a:cs typeface="Franklin Gothic Medium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287F17C-ADEB-7414-60D3-C977BBCDEF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40" y="5516757"/>
                  <a:ext cx="1831592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2759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64DBAE-2C99-838F-884C-FAAA61FF40DC}"/>
                </a:ext>
              </a:extLst>
            </p:cNvPr>
            <p:cNvCxnSpPr>
              <a:cxnSpLocks/>
            </p:cNvCxnSpPr>
            <p:nvPr/>
          </p:nvCxnSpPr>
          <p:spPr>
            <a:xfrm>
              <a:off x="863191" y="5412700"/>
              <a:ext cx="762243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0176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Inductive Proofs In 5 Easy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4001" y="1244160"/>
                <a:ext cx="8746066" cy="5140800"/>
              </a:xfrm>
            </p:spPr>
            <p:txBody>
              <a:bodyPr>
                <a:noAutofit/>
              </a:bodyPr>
              <a:lstStyle/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1. “Let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be... . We will show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true for all 		      integers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/>
                  <a:t> by induction.”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2. “Base Case:” Prove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3. “Inductive Hypothesis: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	Assume that for some arbitrary integer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>
                    <a:solidFill>
                      <a:prstClr val="black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600" dirty="0">
                        <a:solidFill>
                          <a:prstClr val="black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600" dirty="0">
                        <a:solidFill>
                          <a:prstClr val="black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 sz="2600" dirty="0">
                        <a:solidFill>
                          <a:prstClr val="black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600" dirty="0">
                        <a:solidFill>
                          <a:prstClr val="black"/>
                        </a:solidFill>
                      </a:rPr>
                      <m:t>true</m:t>
                    </m:r>
                  </m:oMath>
                </a14:m>
                <a:r>
                  <a:rPr lang="en-US" sz="2600" dirty="0"/>
                  <a:t>” 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4. “Inductive Step:” Prove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600" dirty="0"/>
                  <a:t> is true: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     	</a:t>
                </a:r>
                <a:r>
                  <a:rPr lang="en-US" sz="2600" i="1" dirty="0"/>
                  <a:t>Use the goal to figure out what you need. 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	</a:t>
                </a:r>
                <a:r>
                  <a:rPr lang="en-US" sz="2600" i="1" dirty="0">
                    <a:solidFill>
                      <a:srgbClr val="0070C0"/>
                    </a:solidFill>
                  </a:rPr>
                  <a:t>Make sure you are using I.H. and point out where you are 	using it.  (Don’t assume</a:t>
                </a:r>
                <a:r>
                  <a:rPr lang="en-US" sz="2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</a:t>
                </a:r>
                <a:r>
                  <a:rPr lang="en-US" sz="2600" i="1" dirty="0">
                    <a:solidFill>
                      <a:srgbClr val="0070C0"/>
                    </a:solidFill>
                  </a:rPr>
                  <a:t>!!)</a:t>
                </a:r>
              </a:p>
              <a:p>
                <a:pPr marL="0" indent="0">
                  <a:buFont typeface="Arial" charset="0"/>
                  <a:buNone/>
                  <a:defRPr/>
                </a:pPr>
                <a:endParaRPr lang="en-US" sz="2400" i="1" dirty="0">
                  <a:solidFill>
                    <a:schemeClr val="accent2"/>
                  </a:solidFill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5. “Conclusion: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true for all integers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1" y="1244160"/>
                <a:ext cx="8746066" cy="5140800"/>
              </a:xfrm>
              <a:blipFill rotWithShape="0">
                <a:blip r:embed="rId2"/>
                <a:stretch>
                  <a:fillRect l="-1255" t="-949" r="-976" b="-10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981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i="1" dirty="0">
                <a:solidFill>
                  <a:srgbClr val="7030A0"/>
                </a:solidFill>
              </a:rPr>
              <a:t>Strong</a:t>
            </a:r>
            <a:r>
              <a:rPr lang="en-US" dirty="0"/>
              <a:t> Inductive Proofs In 5 Easy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4001" y="1244160"/>
                <a:ext cx="8746066" cy="5140800"/>
              </a:xfrm>
            </p:spPr>
            <p:txBody>
              <a:bodyPr>
                <a:noAutofit/>
              </a:bodyPr>
              <a:lstStyle/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1. “Let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be... . We will show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true for all 		      integers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/>
                  <a:t> by </a:t>
                </a:r>
                <a:r>
                  <a:rPr lang="en-US" sz="2600" i="1" dirty="0">
                    <a:solidFill>
                      <a:srgbClr val="7030A0"/>
                    </a:solidFill>
                  </a:rPr>
                  <a:t>strong</a:t>
                </a:r>
                <a:r>
                  <a:rPr lang="en-US" sz="2600" dirty="0"/>
                  <a:t> induction.”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2. “Base Case:” Prove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3. “Inductive Hypothesis: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	Assume that </a:t>
                </a:r>
                <a:r>
                  <a:rPr lang="en-US" sz="2600" dirty="0">
                    <a:solidFill>
                      <a:prstClr val="black"/>
                    </a:solidFill>
                  </a:rPr>
                  <a:t>for some arbitrary integer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		</a:t>
                </a:r>
                <a14:m>
                  <m:oMath xmlns:m="http://schemas.openxmlformats.org/officeDocument/2006/math">
                    <m:r>
                      <a:rPr lang="en-US" sz="2600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rgbClr val="7030A0"/>
                    </a:solidFill>
                  </a:rPr>
                  <a:t> </a:t>
                </a:r>
                <a:r>
                  <a:rPr lang="en-US" sz="2600" i="1" dirty="0">
                    <a:solidFill>
                      <a:srgbClr val="7030A0"/>
                    </a:solidFill>
                  </a:rPr>
                  <a:t>is true for every integer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6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i="1" dirty="0">
                    <a:solidFill>
                      <a:srgbClr val="7030A0"/>
                    </a:solidFill>
                  </a:rPr>
                  <a:t>from</a:t>
                </a:r>
                <a:r>
                  <a:rPr lang="en-US" sz="2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rgbClr val="7030A0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”   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4. “Inductive Step:” Prove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600" dirty="0"/>
                  <a:t> is true: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     	</a:t>
                </a:r>
                <a:r>
                  <a:rPr lang="en-US" sz="2600" i="1" dirty="0"/>
                  <a:t>Use the goal to figure out what you need. </a:t>
                </a:r>
                <a:endParaRPr lang="en-US" sz="2600" dirty="0"/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i="1" dirty="0">
                    <a:solidFill>
                      <a:srgbClr val="0070C0"/>
                    </a:solidFill>
                  </a:rPr>
                  <a:t>	Make sure you are using I.H. </a:t>
                </a:r>
                <a:r>
                  <a:rPr lang="en-US" sz="2600" i="1" dirty="0">
                    <a:solidFill>
                      <a:srgbClr val="7030A0"/>
                    </a:solidFill>
                  </a:rPr>
                  <a:t>(that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),…,</m:t>
                    </m:r>
                    <m:r>
                      <a:rPr lang="en-US" sz="2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i="1" dirty="0">
                    <a:solidFill>
                      <a:srgbClr val="7030A0"/>
                    </a:solidFill>
                  </a:rPr>
                  <a:t> are true)</a:t>
                </a:r>
                <a:r>
                  <a:rPr lang="en-US" sz="2600" i="1" dirty="0">
                    <a:solidFill>
                      <a:srgbClr val="0070C0"/>
                    </a:solidFill>
                  </a:rPr>
                  <a:t> 	and point out where you are using it.                           	(Don’t assume</a:t>
                </a:r>
                <a:r>
                  <a:rPr lang="en-US" sz="2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</a:t>
                </a:r>
                <a:r>
                  <a:rPr lang="en-US" sz="2600" i="1" dirty="0">
                    <a:solidFill>
                      <a:srgbClr val="0070C0"/>
                    </a:solidFill>
                  </a:rPr>
                  <a:t>!!)</a:t>
                </a:r>
                <a:endParaRPr lang="en-US" sz="2600" i="1" dirty="0">
                  <a:solidFill>
                    <a:schemeClr val="accent2"/>
                  </a:solidFill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5. “Conclusion: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</a:rPr>
                  <a:t> is true for all integers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1" y="1244160"/>
                <a:ext cx="8746066" cy="5140800"/>
              </a:xfrm>
              <a:blipFill rotWithShape="0">
                <a:blip r:embed="rId2"/>
                <a:stretch>
                  <a:fillRect l="-1255" t="-949" b="-9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977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Recall: Fundamental Theorem of Arithmetic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4550" y="1317972"/>
            <a:ext cx="7391400" cy="9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US" sz="2800" dirty="0">
                <a:latin typeface="Arial" pitchFamily="34" charset="0"/>
                <a:ea typeface="MS PGothic" pitchFamily="34" charset="-128"/>
                <a:cs typeface="+mn-cs"/>
              </a:rPr>
              <a:t>Every integer &gt; 1 has a unique prime factorization</a:t>
            </a:r>
          </a:p>
        </p:txBody>
      </p:sp>
      <p:sp>
        <p:nvSpPr>
          <p:cNvPr id="23559" name="TextBox 9"/>
          <p:cNvSpPr txBox="1">
            <a:spLocks noChangeArrowheads="1"/>
          </p:cNvSpPr>
          <p:nvPr/>
        </p:nvSpPr>
        <p:spPr bwMode="auto">
          <a:xfrm>
            <a:off x="1916286" y="2819394"/>
            <a:ext cx="5638082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48 =  2 • 2 • 2 • 2 • 3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591 = 3 • 197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45,523 = 45,523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321,950 = 2 • 5 • 5 • 47 • 137</a:t>
            </a:r>
          </a:p>
          <a:p>
            <a:pPr eaLnBrk="1" hangingPunct="1"/>
            <a:r>
              <a:rPr lang="en-US" sz="2200" dirty="0">
                <a:solidFill>
                  <a:srgbClr val="C00000"/>
                </a:solidFill>
              </a:rPr>
              <a:t>1,234,567,890 = 2 • 3 • 3 • 5 • 3,607 • 3,803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4550" y="5326813"/>
            <a:ext cx="7641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We use strong induction to prove that a factorization into</a:t>
            </a:r>
          </a:p>
          <a:p>
            <a:r>
              <a:rPr lang="en-US" sz="2400" dirty="0">
                <a:latin typeface="Franklin Gothic Medium"/>
                <a:cs typeface="Franklin Gothic Medium"/>
              </a:rPr>
              <a:t>primes exists, but not that it is unique.</a:t>
            </a:r>
          </a:p>
        </p:txBody>
      </p:sp>
    </p:spTree>
    <p:extLst>
      <p:ext uri="{BB962C8B-B14F-4D97-AF65-F5344CB8AC3E}">
        <p14:creationId xmlns:p14="http://schemas.microsoft.com/office/powerpoint/2010/main" val="451513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Every integer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3000" kern="0" dirty="0">
                    <a:solidFill>
                      <a:sysClr val="windowText" lastClr="000000"/>
                    </a:solidFill>
                  </a:rPr>
                  <a:t> is a product of (one or more) primes.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43" t="-10417" r="-30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</p:spTree>
    <p:extLst>
      <p:ext uri="{BB962C8B-B14F-4D97-AF65-F5344CB8AC3E}">
        <p14:creationId xmlns:p14="http://schemas.microsoft.com/office/powerpoint/2010/main" val="1949814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200" dirty="0">
                    <a:latin typeface="+mn-lt"/>
                    <a:cs typeface=""/>
                  </a:rPr>
                  <a:t> P(n)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200" dirty="0">
                    <a:latin typeface="+mn-lt"/>
                    <a:cs typeface=""/>
                  </a:rPr>
                  <a:t> “n is a product of some list of primes”. 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We will show that</a:t>
                </a:r>
                <a:r>
                  <a:rPr lang="en-US" sz="2200" dirty="0">
                    <a:latin typeface="+mn-lt"/>
                    <a:cs typeface=""/>
                  </a:rPr>
                  <a:t> P(n) i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s true for all integers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mbria Math"/>
                  </a:rPr>
                  <a:t> n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"/>
                  </a:rPr>
                  <a:t> by strong induction.</a:t>
                </a:r>
                <a:endParaRPr lang="en-US" sz="2200" dirty="0">
                  <a:latin typeface="Franklin Gothic Medium" panose="020B0603020102020204" pitchFamily="34" charset="0"/>
                  <a:cs typeface="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>
                    <a:solidFill>
                      <a:schemeClr val="bg1"/>
                    </a:solidFill>
                  </a:rPr>
                  <a:t>Base Case 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</a:rPr>
                  <a:t>n=2):   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mbria Math"/>
                  </a:rPr>
                  <a:t>2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 Math"/>
                  </a:rPr>
                  <a:t>is prime, so it is a product of primes. 						Therefore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mbria Math"/>
                  </a:rPr>
                  <a:t>P(2)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>
                    <a:solidFill>
                      <a:schemeClr val="bg1"/>
                    </a:solidFill>
                  </a:rPr>
                  <a:t>Inductive : 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Suppose that for some arbitrary integer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 ≥ 2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, 		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P(j)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is true for every integer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j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 between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>
                    <a:solidFill>
                      <a:schemeClr val="bg1"/>
                    </a:solidFill>
                  </a:rPr>
                  <a:t>Inductive Step:</a:t>
                </a:r>
                <a:endParaRPr lang="en-US" sz="2200" dirty="0">
                  <a:solidFill>
                    <a:schemeClr val="bg1"/>
                  </a:solidFill>
                  <a:latin typeface="Franklin Gothic Medium" panose="020B0603020102020204" pitchFamily="34" charset="0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            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</a:rPr>
                  <a:t> P(k+1);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i.e. 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</a:rPr>
                  <a:t>k+1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is a product of primes</a:t>
                </a:r>
                <a:endParaRPr lang="en-US" sz="22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prime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:  Then by definition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a product of primes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composite: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Then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k+1=ab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for some integers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 a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b 	     		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where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  <a:cs typeface="Calibri"/>
                  </a:rPr>
                  <a:t>≤ a, b ≤ k.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By our IH,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a)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b)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are true so we have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    	             a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and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b =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                                                            				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for some primes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	       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Thus,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k+1 = ab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</m:t>
                    </m:r>
                  </m:oMath>
                </a14:m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which is a product of primes. 	  Since 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k ≥ 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, one of these cases must happen and so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P(k+1)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true: </a:t>
                </a:r>
                <a:endParaRPr lang="en-US" sz="2200" u="sng" dirty="0">
                  <a:solidFill>
                    <a:schemeClr val="bg1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is true for all integers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200" kern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, by induction.</a:t>
                </a:r>
              </a:p>
            </p:txBody>
          </p:sp>
        </mc:Choice>
        <mc:Fallback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  <a:blipFill>
                <a:blip r:embed="rId4"/>
                <a:stretch>
                  <a:fillRect l="-145" t="-913" r="-1590"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Every integer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3000" kern="0" dirty="0">
                    <a:solidFill>
                      <a:sysClr val="windowText" lastClr="000000"/>
                    </a:solidFill>
                  </a:rPr>
                  <a:t> is a product of (one or more) primes.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1543" t="-10417" r="-30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523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200" dirty="0">
                    <a:latin typeface="+mn-lt"/>
                    <a:cs typeface=""/>
                  </a:rPr>
                  <a:t> P(n)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200" dirty="0">
                    <a:latin typeface="+mn-lt"/>
                    <a:cs typeface=""/>
                  </a:rPr>
                  <a:t> “n is a product of some list of primes”. 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We will show that</a:t>
                </a:r>
                <a:r>
                  <a:rPr lang="en-US" sz="2200" dirty="0">
                    <a:latin typeface="+mn-lt"/>
                    <a:cs typeface=""/>
                  </a:rPr>
                  <a:t> P(n) i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s true for all integers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mbria Math"/>
                  </a:rPr>
                  <a:t> n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"/>
                  </a:rPr>
                  <a:t> by strong induction.</a:t>
                </a:r>
                <a:endParaRPr lang="en-US" sz="2200" dirty="0">
                  <a:latin typeface="Franklin Gothic Medium" panose="020B0603020102020204" pitchFamily="34" charset="0"/>
                  <a:cs typeface="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Base Case (</a:t>
                </a:r>
                <a:r>
                  <a:rPr lang="en-US" sz="2200" dirty="0">
                    <a:latin typeface="+mn-lt"/>
                  </a:rPr>
                  <a:t>n=2):    </a:t>
                </a:r>
                <a:r>
                  <a:rPr lang="en-US" sz="2200" dirty="0">
                    <a:latin typeface="+mn-lt"/>
                    <a:cs typeface="Cambria Math"/>
                  </a:rPr>
                  <a:t>2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prime, so it is a product of (one) prime. 						Therefore </a:t>
                </a:r>
                <a:r>
                  <a:rPr lang="en-US" sz="2200" dirty="0">
                    <a:latin typeface="+mn-lt"/>
                    <a:cs typeface="Cambria Math"/>
                  </a:rPr>
                  <a:t>P(2)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>
                    <a:solidFill>
                      <a:schemeClr val="bg1"/>
                    </a:solidFill>
                  </a:rPr>
                  <a:t>Inductive : 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Suppose that for some arbitrary integer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 ≥ 2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, 		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P(j)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is true for every integer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j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 between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>
                    <a:solidFill>
                      <a:schemeClr val="bg1"/>
                    </a:solidFill>
                  </a:rPr>
                  <a:t>Inductive Step:</a:t>
                </a:r>
                <a:endParaRPr lang="en-US" sz="2200" dirty="0">
                  <a:solidFill>
                    <a:schemeClr val="bg1"/>
                  </a:solidFill>
                  <a:latin typeface="Franklin Gothic Medium" panose="020B0603020102020204" pitchFamily="34" charset="0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            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</a:rPr>
                  <a:t> P(k+1);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i.e. 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</a:rPr>
                  <a:t>k+1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is a product of primes</a:t>
                </a:r>
                <a:endParaRPr lang="en-US" sz="22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prime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:  Then by definition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a product of primes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composite: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Then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k+1=ab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for some integers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 a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b 	     		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where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  <a:cs typeface="Calibri"/>
                  </a:rPr>
                  <a:t>≤ a, b ≤ k.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By our IH,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a)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b)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are true so we have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    	             a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and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b =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                                                            				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for some primes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	       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Thus,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k+1 = ab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</m:t>
                    </m:r>
                  </m:oMath>
                </a14:m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which is a product of primes. 	  Since 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k ≥ 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, one of these cases must happen and so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P(k+1)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true: </a:t>
                </a:r>
                <a:endParaRPr lang="en-US" sz="2200" u="sng" dirty="0">
                  <a:solidFill>
                    <a:schemeClr val="bg1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is true for all integers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200" kern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, by induction.</a:t>
                </a:r>
              </a:p>
            </p:txBody>
          </p:sp>
        </mc:Choice>
        <mc:Fallback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  <a:blipFill>
                <a:blip r:embed="rId4"/>
                <a:stretch>
                  <a:fillRect l="-145" t="-913" r="-1590"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Every integer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3000" kern="0" dirty="0">
                    <a:solidFill>
                      <a:sysClr val="windowText" lastClr="000000"/>
                    </a:solidFill>
                  </a:rPr>
                  <a:t> is a product of (one or more) primes.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1543" t="-10417" r="-30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9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200" dirty="0">
                    <a:latin typeface="+mn-lt"/>
                    <a:cs typeface=""/>
                  </a:rPr>
                  <a:t> P(n)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200" dirty="0">
                    <a:latin typeface="+mn-lt"/>
                    <a:cs typeface=""/>
                  </a:rPr>
                  <a:t> “n is a product of some list of primes”. 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We will show that</a:t>
                </a:r>
                <a:r>
                  <a:rPr lang="en-US" sz="2200" dirty="0">
                    <a:latin typeface="+mn-lt"/>
                    <a:cs typeface=""/>
                  </a:rPr>
                  <a:t> P(n) i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s true for all integers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mbria Math"/>
                  </a:rPr>
                  <a:t> n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"/>
                  </a:rPr>
                  <a:t> by strong induction.</a:t>
                </a:r>
                <a:endParaRPr lang="en-US" sz="2200" dirty="0">
                  <a:latin typeface="Franklin Gothic Medium" panose="020B0603020102020204" pitchFamily="34" charset="0"/>
                  <a:cs typeface="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Base Case (</a:t>
                </a:r>
                <a:r>
                  <a:rPr lang="en-US" sz="2200" dirty="0">
                    <a:latin typeface="+mn-lt"/>
                  </a:rPr>
                  <a:t>n=2):    </a:t>
                </a:r>
                <a:r>
                  <a:rPr lang="en-US" sz="2200" dirty="0">
                    <a:latin typeface="+mn-lt"/>
                    <a:cs typeface="Cambria Math"/>
                  </a:rPr>
                  <a:t>2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prime, so it is a product of (one) prime. 						Therefore </a:t>
                </a:r>
                <a:r>
                  <a:rPr lang="en-US" sz="2200" dirty="0">
                    <a:latin typeface="+mn-lt"/>
                    <a:cs typeface="Cambria Math"/>
                  </a:rPr>
                  <a:t>P(2)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Inductive </a:t>
                </a:r>
                <a:r>
                  <a:rPr lang="en-US" sz="2200" dirty="0" err="1"/>
                  <a:t>Hyp</a:t>
                </a:r>
                <a:r>
                  <a:rPr lang="en-US" sz="2200" dirty="0"/>
                  <a:t>:  </a:t>
                </a:r>
                <a:r>
                  <a:rPr lang="en-US" sz="2200" dirty="0">
                    <a:cs typeface="Calibri"/>
                  </a:rPr>
                  <a:t>Suppose that for some arbitrary integer </a:t>
                </a:r>
                <a:r>
                  <a:rPr lang="en-US" sz="2200" dirty="0">
                    <a:latin typeface="+mn-lt"/>
                    <a:cs typeface="Calibri"/>
                  </a:rPr>
                  <a:t>k ≥ 2</a:t>
                </a:r>
                <a:r>
                  <a:rPr lang="en-US" sz="2200" dirty="0">
                    <a:cs typeface="Calibri"/>
                  </a:rPr>
                  <a:t>, 		</a:t>
                </a:r>
                <a:r>
                  <a:rPr lang="en-US" sz="2200" dirty="0">
                    <a:latin typeface="+mn-lt"/>
                    <a:cs typeface="Calibri"/>
                  </a:rPr>
                  <a:t>P(j) </a:t>
                </a:r>
                <a:r>
                  <a:rPr lang="en-US" sz="2200" dirty="0">
                    <a:cs typeface="Calibri"/>
                  </a:rPr>
                  <a:t>is true for every integer </a:t>
                </a:r>
                <a:r>
                  <a:rPr lang="en-US" sz="2200" dirty="0">
                    <a:latin typeface="+mn-lt"/>
                    <a:cs typeface="Calibri"/>
                  </a:rPr>
                  <a:t>j</a:t>
                </a:r>
                <a:r>
                  <a:rPr lang="en-US" sz="2200" dirty="0">
                    <a:cs typeface="Calibri"/>
                  </a:rPr>
                  <a:t> between </a:t>
                </a:r>
                <a:r>
                  <a:rPr lang="en-US" sz="2200" dirty="0"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cs typeface="Calibri"/>
                  </a:rPr>
                  <a:t>and </a:t>
                </a:r>
                <a:r>
                  <a:rPr lang="en-US" sz="2200" dirty="0">
                    <a:latin typeface="+mn-lt"/>
                    <a:cs typeface="Calibri"/>
                  </a:rPr>
                  <a:t>k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>
                    <a:solidFill>
                      <a:schemeClr val="bg1"/>
                    </a:solidFill>
                  </a:rPr>
                  <a:t>Inductive Step:</a:t>
                </a:r>
                <a:endParaRPr lang="en-US" sz="2200" dirty="0">
                  <a:solidFill>
                    <a:schemeClr val="bg1"/>
                  </a:solidFill>
                  <a:latin typeface="Franklin Gothic Medium" panose="020B0603020102020204" pitchFamily="34" charset="0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            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</a:rPr>
                  <a:t> P(k+1);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i.e. 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</a:rPr>
                  <a:t>k+1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</a:rPr>
                  <a:t> is a product of primes</a:t>
                </a:r>
                <a:endParaRPr lang="en-US" sz="22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 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prime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:  Then by definition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a product of primes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composite: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Then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k+1=ab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for some integers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 a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b 	     		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where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  <a:cs typeface="Calibri"/>
                  </a:rPr>
                  <a:t>≤ a, b ≤ k.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By our IH,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a)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b)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are true so we have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    	             a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and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b =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                                                               				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for some primes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	       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Thus,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k+1 = ab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</m:t>
                    </m:r>
                  </m:oMath>
                </a14:m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which is a product of primes. 	  Since 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k ≥ 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, one of these cases must happen and so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P(k+1)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true: </a:t>
                </a:r>
                <a:endParaRPr lang="en-US" sz="2200" u="sng" dirty="0">
                  <a:solidFill>
                    <a:schemeClr val="bg1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is true for all integers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200" kern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, by induction.</a:t>
                </a:r>
              </a:p>
            </p:txBody>
          </p:sp>
        </mc:Choice>
        <mc:Fallback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  <a:blipFill>
                <a:blip r:embed="rId4"/>
                <a:stretch>
                  <a:fillRect l="-145" t="-913" r="-1590"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Every integer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3000" kern="0" dirty="0">
                    <a:solidFill>
                      <a:sysClr val="windowText" lastClr="000000"/>
                    </a:solidFill>
                  </a:rPr>
                  <a:t> is a product of (one or more) primes.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1543" t="-10417" r="-30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200" dirty="0">
                    <a:latin typeface="+mn-lt"/>
                    <a:cs typeface=""/>
                  </a:rPr>
                  <a:t> P(n)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200" dirty="0">
                    <a:latin typeface="+mn-lt"/>
                    <a:cs typeface=""/>
                  </a:rPr>
                  <a:t> “n is a product of some list of primes”. 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We will show that</a:t>
                </a:r>
                <a:r>
                  <a:rPr lang="en-US" sz="2200" dirty="0">
                    <a:latin typeface="+mn-lt"/>
                    <a:cs typeface=""/>
                  </a:rPr>
                  <a:t> P(n) i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s true for all integers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mbria Math"/>
                  </a:rPr>
                  <a:t> n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"/>
                  </a:rPr>
                  <a:t> by strong induction.</a:t>
                </a:r>
                <a:endParaRPr lang="en-US" sz="2200" dirty="0">
                  <a:latin typeface="Franklin Gothic Medium" panose="020B0603020102020204" pitchFamily="34" charset="0"/>
                  <a:cs typeface="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Base Case (</a:t>
                </a:r>
                <a:r>
                  <a:rPr lang="en-US" sz="2200" dirty="0">
                    <a:latin typeface="+mn-lt"/>
                  </a:rPr>
                  <a:t>n=2):    </a:t>
                </a:r>
                <a:r>
                  <a:rPr lang="en-US" sz="2200" dirty="0">
                    <a:latin typeface="+mn-lt"/>
                    <a:cs typeface="Cambria Math"/>
                  </a:rPr>
                  <a:t>2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prime, so it is a product of (one) prime. 						Therefore </a:t>
                </a:r>
                <a:r>
                  <a:rPr lang="en-US" sz="2200" dirty="0">
                    <a:latin typeface="+mn-lt"/>
                    <a:cs typeface="Cambria Math"/>
                  </a:rPr>
                  <a:t>P(2)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Inductive </a:t>
                </a:r>
                <a:r>
                  <a:rPr lang="en-US" sz="2200" dirty="0" err="1"/>
                  <a:t>Hyp</a:t>
                </a:r>
                <a:r>
                  <a:rPr lang="en-US" sz="2200" dirty="0"/>
                  <a:t>:  </a:t>
                </a:r>
                <a:r>
                  <a:rPr lang="en-US" sz="2200" dirty="0">
                    <a:cs typeface="Calibri"/>
                  </a:rPr>
                  <a:t>Suppose that for some arbitrary integer </a:t>
                </a:r>
                <a:r>
                  <a:rPr lang="en-US" sz="2200" dirty="0">
                    <a:latin typeface="+mn-lt"/>
                    <a:cs typeface="Calibri"/>
                  </a:rPr>
                  <a:t>k ≥ 2</a:t>
                </a:r>
                <a:r>
                  <a:rPr lang="en-US" sz="2200" dirty="0">
                    <a:cs typeface="Calibri"/>
                  </a:rPr>
                  <a:t>, 		</a:t>
                </a:r>
                <a:r>
                  <a:rPr lang="en-US" sz="2200" dirty="0">
                    <a:latin typeface="+mn-lt"/>
                    <a:cs typeface="Calibri"/>
                  </a:rPr>
                  <a:t>P(j) </a:t>
                </a:r>
                <a:r>
                  <a:rPr lang="en-US" sz="2200" dirty="0">
                    <a:cs typeface="Calibri"/>
                  </a:rPr>
                  <a:t>is true for every integer </a:t>
                </a:r>
                <a:r>
                  <a:rPr lang="en-US" sz="2200" dirty="0">
                    <a:latin typeface="+mn-lt"/>
                    <a:cs typeface="Calibri"/>
                  </a:rPr>
                  <a:t>j</a:t>
                </a:r>
                <a:r>
                  <a:rPr lang="en-US" sz="2200" dirty="0">
                    <a:cs typeface="Calibri"/>
                  </a:rPr>
                  <a:t> between </a:t>
                </a:r>
                <a:r>
                  <a:rPr lang="en-US" sz="2200" dirty="0"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cs typeface="Calibri"/>
                  </a:rPr>
                  <a:t>and </a:t>
                </a:r>
                <a:r>
                  <a:rPr lang="en-US" sz="2200" dirty="0">
                    <a:latin typeface="+mn-lt"/>
                    <a:cs typeface="Calibri"/>
                  </a:rPr>
                  <a:t>k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Inductive Step:</a:t>
                </a:r>
                <a:endParaRPr lang="en-US" sz="2200" dirty="0">
                  <a:latin typeface="Franklin Gothic Medium" panose="020B0603020102020204" pitchFamily="34" charset="0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            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</a:rPr>
                  <a:t> P(k+1);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i.e. 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</a:rPr>
                  <a:t>k+1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 is a product of primes</a:t>
                </a:r>
                <a:endParaRPr lang="en-US" sz="2200" dirty="0">
                  <a:solidFill>
                    <a:prstClr val="black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prime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:  Then by definition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a product of primes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composite: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Then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k+1=ab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for some integers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 a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b 	     		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where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  <a:cs typeface="Calibri"/>
                  </a:rPr>
                  <a:t>≤ a, b ≤ k.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By our IH,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a)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b)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are true so we have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    	             a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and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b =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                                                               				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for some primes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	       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Thus,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k+1 = ab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</m:t>
                    </m:r>
                  </m:oMath>
                </a14:m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which is a product of primes. 	  Since 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k ≥ 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, one of these cases must happen and so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P(k+1)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true: </a:t>
                </a:r>
                <a:endParaRPr lang="en-US" sz="2200" u="sng" dirty="0">
                  <a:solidFill>
                    <a:schemeClr val="bg1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is true for all integers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200" kern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, by induction.</a:t>
                </a:r>
              </a:p>
            </p:txBody>
          </p:sp>
        </mc:Choice>
        <mc:Fallback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  <a:blipFill>
                <a:blip r:embed="rId4"/>
                <a:stretch>
                  <a:fillRect l="-145" t="-913" r="-1590"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3110" y="3620994"/>
            <a:ext cx="6164036" cy="431514"/>
          </a:xfrm>
          <a:prstGeom prst="rect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Every integer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3000" kern="0" dirty="0">
                    <a:solidFill>
                      <a:sysClr val="windowText" lastClr="000000"/>
                    </a:solidFill>
                  </a:rPr>
                  <a:t> is a product of (one or more) primes.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1543" t="-10417" r="-30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31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Last Time: Inductive Proofs In 5 Easy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4001" y="1244160"/>
                <a:ext cx="8746066" cy="5140800"/>
              </a:xfrm>
            </p:spPr>
            <p:txBody>
              <a:bodyPr>
                <a:noAutofit/>
              </a:bodyPr>
              <a:lstStyle/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1. “Let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be... . We will show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true for all 		     integers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600" dirty="0"/>
                  <a:t> by induction.”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2. “Base Case:” Prove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600" dirty="0"/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3. “Inductive Hypothesis: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	Assume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true for some arbitrary integer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≥ 0</m:t>
                    </m:r>
                  </m:oMath>
                </a14:m>
                <a:r>
                  <a:rPr lang="en-US" sz="2600" dirty="0"/>
                  <a:t>”   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4. “Inductive Step:” Prove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600" dirty="0"/>
                  <a:t> is true: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     	</a:t>
                </a:r>
                <a:r>
                  <a:rPr lang="en-US" sz="2600" i="1" dirty="0"/>
                  <a:t>Use the goal to figure out what you need. 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	</a:t>
                </a:r>
                <a:r>
                  <a:rPr lang="en-US" sz="2600" i="1" dirty="0">
                    <a:solidFill>
                      <a:srgbClr val="0070C0"/>
                    </a:solidFill>
                  </a:rPr>
                  <a:t>Make sure you are using I.H. and point out where you are 	using it.  (Don’t assume</a:t>
                </a:r>
                <a:r>
                  <a:rPr lang="en-US" sz="2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600" dirty="0">
                    <a:solidFill>
                      <a:srgbClr val="0070C0"/>
                    </a:solidFill>
                  </a:rPr>
                  <a:t> </a:t>
                </a:r>
                <a:r>
                  <a:rPr lang="en-US" sz="2600" i="1" dirty="0">
                    <a:solidFill>
                      <a:srgbClr val="0070C0"/>
                    </a:solidFill>
                  </a:rPr>
                  <a:t>!!)</a:t>
                </a:r>
                <a:endParaRPr lang="en-US" sz="2600" i="1" dirty="0">
                  <a:solidFill>
                    <a:schemeClr val="accent2"/>
                  </a:solidFill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600" dirty="0"/>
                  <a:t>5. “Conclusion: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is true for all integers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600" dirty="0"/>
                  <a:t>”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1" y="1244160"/>
                <a:ext cx="8746066" cy="5140800"/>
              </a:xfrm>
              <a:blipFill>
                <a:blip r:embed="rId2"/>
                <a:stretch>
                  <a:fillRect l="-1306" t="-985" r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977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200" dirty="0">
                    <a:latin typeface="+mn-lt"/>
                    <a:cs typeface=""/>
                  </a:rPr>
                  <a:t> P(n)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200" dirty="0">
                    <a:latin typeface="+mn-lt"/>
                    <a:cs typeface=""/>
                  </a:rPr>
                  <a:t> “n is a product of some list of primes”. 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We will show that</a:t>
                </a:r>
                <a:r>
                  <a:rPr lang="en-US" sz="2200" dirty="0">
                    <a:latin typeface="+mn-lt"/>
                    <a:cs typeface=""/>
                  </a:rPr>
                  <a:t> P(n) i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s true for all integers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mbria Math"/>
                  </a:rPr>
                  <a:t> n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"/>
                  </a:rPr>
                  <a:t> by strong induction.</a:t>
                </a:r>
                <a:endParaRPr lang="en-US" sz="2200" dirty="0">
                  <a:latin typeface="Franklin Gothic Medium" panose="020B0603020102020204" pitchFamily="34" charset="0"/>
                  <a:cs typeface="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Base Case (</a:t>
                </a:r>
                <a:r>
                  <a:rPr lang="en-US" sz="2200" dirty="0">
                    <a:latin typeface="+mn-lt"/>
                  </a:rPr>
                  <a:t>n=2):    </a:t>
                </a:r>
                <a:r>
                  <a:rPr lang="en-US" sz="2200" dirty="0">
                    <a:latin typeface="+mn-lt"/>
                    <a:cs typeface="Cambria Math"/>
                  </a:rPr>
                  <a:t>2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prime, so it is a product of (one) prime. 						Therefore </a:t>
                </a:r>
                <a:r>
                  <a:rPr lang="en-US" sz="2200" dirty="0">
                    <a:latin typeface="+mn-lt"/>
                    <a:cs typeface="Cambria Math"/>
                  </a:rPr>
                  <a:t>P(2)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Inductive </a:t>
                </a:r>
                <a:r>
                  <a:rPr lang="en-US" sz="2200" dirty="0" err="1"/>
                  <a:t>Hyp</a:t>
                </a:r>
                <a:r>
                  <a:rPr lang="en-US" sz="2200" dirty="0"/>
                  <a:t>:  </a:t>
                </a:r>
                <a:r>
                  <a:rPr lang="en-US" sz="2200" dirty="0">
                    <a:cs typeface="Calibri"/>
                  </a:rPr>
                  <a:t>Suppose that for some arbitrary integer </a:t>
                </a:r>
                <a:r>
                  <a:rPr lang="en-US" sz="2200" dirty="0">
                    <a:latin typeface="+mn-lt"/>
                    <a:cs typeface="Calibri"/>
                  </a:rPr>
                  <a:t>k ≥ 2</a:t>
                </a:r>
                <a:r>
                  <a:rPr lang="en-US" sz="2200" dirty="0">
                    <a:cs typeface="Calibri"/>
                  </a:rPr>
                  <a:t>, 		</a:t>
                </a:r>
                <a:r>
                  <a:rPr lang="en-US" sz="2200" dirty="0">
                    <a:latin typeface="+mn-lt"/>
                    <a:cs typeface="Calibri"/>
                  </a:rPr>
                  <a:t>P(j) </a:t>
                </a:r>
                <a:r>
                  <a:rPr lang="en-US" sz="2200" dirty="0">
                    <a:cs typeface="Calibri"/>
                  </a:rPr>
                  <a:t>is true for every integer </a:t>
                </a:r>
                <a:r>
                  <a:rPr lang="en-US" sz="2200" dirty="0">
                    <a:latin typeface="+mn-lt"/>
                    <a:cs typeface="Calibri"/>
                  </a:rPr>
                  <a:t>j</a:t>
                </a:r>
                <a:r>
                  <a:rPr lang="en-US" sz="2200" dirty="0">
                    <a:cs typeface="Calibri"/>
                  </a:rPr>
                  <a:t> between </a:t>
                </a:r>
                <a:r>
                  <a:rPr lang="en-US" sz="2200" dirty="0"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cs typeface="Calibri"/>
                  </a:rPr>
                  <a:t>and </a:t>
                </a:r>
                <a:r>
                  <a:rPr lang="en-US" sz="2200" dirty="0">
                    <a:latin typeface="+mn-lt"/>
                    <a:cs typeface="Calibri"/>
                  </a:rPr>
                  <a:t>k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Inductive Step:</a:t>
                </a:r>
                <a:endParaRPr lang="en-US" sz="2200" dirty="0">
                  <a:latin typeface="Franklin Gothic Medium" panose="020B0603020102020204" pitchFamily="34" charset="0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            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</a:rPr>
                  <a:t> P(k+1);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i.e. 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</a:rPr>
                  <a:t>k+1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 is a product of primes</a:t>
                </a:r>
                <a:endParaRPr lang="en-US" sz="2200" dirty="0">
                  <a:solidFill>
                    <a:prstClr val="black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prstClr val="black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prime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:  Then by definition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a product of primes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schemeClr val="bg1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composite: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Then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k+1=ab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for some integers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 a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b 	     		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where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ea typeface="Cambria Math" panose="02040503050406030204" pitchFamily="18" charset="0"/>
                    <a:cs typeface="Calibri"/>
                  </a:rPr>
                  <a:t>≤ a, b ≤ k.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By our IH,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a)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b)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are true so we have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    	             a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and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b =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				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for some primes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	       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Thus,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k+1 = ab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</m:t>
                    </m:r>
                  </m:oMath>
                </a14:m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which is a product of primes. 	  Since 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k ≥ 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, one of these cases must happen and so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P(k+1)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true: </a:t>
                </a:r>
                <a:endParaRPr lang="en-US" sz="2200" u="sng" dirty="0">
                  <a:solidFill>
                    <a:schemeClr val="bg1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is true for all integers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200" kern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, by induction.</a:t>
                </a:r>
              </a:p>
            </p:txBody>
          </p:sp>
        </mc:Choice>
        <mc:Fallback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  <a:blipFill>
                <a:blip r:embed="rId4"/>
                <a:stretch>
                  <a:fillRect l="-867" t="-913" r="-1590"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3110" y="3620994"/>
            <a:ext cx="6164036" cy="431514"/>
          </a:xfrm>
          <a:prstGeom prst="rect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Every integer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3000" kern="0" dirty="0">
                    <a:solidFill>
                      <a:sysClr val="windowText" lastClr="000000"/>
                    </a:solidFill>
                  </a:rPr>
                  <a:t> is a product of (one or more) primes.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1543" t="-10417" r="-30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466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200" dirty="0">
                    <a:latin typeface="+mn-lt"/>
                    <a:cs typeface=""/>
                  </a:rPr>
                  <a:t> P(n)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200" dirty="0">
                    <a:latin typeface="+mn-lt"/>
                    <a:cs typeface=""/>
                  </a:rPr>
                  <a:t> “n is a product of some list of primes”. 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We will show that</a:t>
                </a:r>
                <a:r>
                  <a:rPr lang="en-US" sz="2200" dirty="0">
                    <a:latin typeface="+mn-lt"/>
                    <a:cs typeface=""/>
                  </a:rPr>
                  <a:t> P(n) i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s true for all integers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mbria Math"/>
                  </a:rPr>
                  <a:t> n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"/>
                  </a:rPr>
                  <a:t> by strong induction.</a:t>
                </a:r>
                <a:endParaRPr lang="en-US" sz="2200" dirty="0">
                  <a:latin typeface="Franklin Gothic Medium" panose="020B0603020102020204" pitchFamily="34" charset="0"/>
                  <a:cs typeface="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Base Case (</a:t>
                </a:r>
                <a:r>
                  <a:rPr lang="en-US" sz="2200" dirty="0">
                    <a:latin typeface="+mn-lt"/>
                  </a:rPr>
                  <a:t>n=2):    </a:t>
                </a:r>
                <a:r>
                  <a:rPr lang="en-US" sz="2200" dirty="0">
                    <a:latin typeface="+mn-lt"/>
                    <a:cs typeface="Cambria Math"/>
                  </a:rPr>
                  <a:t>2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prime, so it is a product of (one) prime. 						Therefore </a:t>
                </a:r>
                <a:r>
                  <a:rPr lang="en-US" sz="2200" dirty="0">
                    <a:latin typeface="+mn-lt"/>
                    <a:cs typeface="Cambria Math"/>
                  </a:rPr>
                  <a:t>P(2)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Inductive </a:t>
                </a:r>
                <a:r>
                  <a:rPr lang="en-US" sz="2200" dirty="0" err="1"/>
                  <a:t>Hyp</a:t>
                </a:r>
                <a:r>
                  <a:rPr lang="en-US" sz="2200" dirty="0"/>
                  <a:t>:  </a:t>
                </a:r>
                <a:r>
                  <a:rPr lang="en-US" sz="2200" dirty="0">
                    <a:cs typeface="Calibri"/>
                  </a:rPr>
                  <a:t>Suppose that for some arbitrary integer </a:t>
                </a:r>
                <a:r>
                  <a:rPr lang="en-US" sz="2200" dirty="0">
                    <a:latin typeface="+mn-lt"/>
                    <a:cs typeface="Calibri"/>
                  </a:rPr>
                  <a:t>k ≥ 2</a:t>
                </a:r>
                <a:r>
                  <a:rPr lang="en-US" sz="2200" dirty="0">
                    <a:cs typeface="Calibri"/>
                  </a:rPr>
                  <a:t>, 		</a:t>
                </a:r>
                <a:r>
                  <a:rPr lang="en-US" sz="2200" dirty="0">
                    <a:latin typeface="+mn-lt"/>
                    <a:cs typeface="Calibri"/>
                  </a:rPr>
                  <a:t>P(j) </a:t>
                </a:r>
                <a:r>
                  <a:rPr lang="en-US" sz="2200" dirty="0">
                    <a:cs typeface="Calibri"/>
                  </a:rPr>
                  <a:t>is true for every integer </a:t>
                </a:r>
                <a:r>
                  <a:rPr lang="en-US" sz="2200" dirty="0">
                    <a:latin typeface="+mn-lt"/>
                    <a:cs typeface="Calibri"/>
                  </a:rPr>
                  <a:t>j</a:t>
                </a:r>
                <a:r>
                  <a:rPr lang="en-US" sz="2200" dirty="0">
                    <a:cs typeface="Calibri"/>
                  </a:rPr>
                  <a:t> between </a:t>
                </a:r>
                <a:r>
                  <a:rPr lang="en-US" sz="2200" dirty="0"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cs typeface="Calibri"/>
                  </a:rPr>
                  <a:t>and </a:t>
                </a:r>
                <a:r>
                  <a:rPr lang="en-US" sz="2200" dirty="0">
                    <a:latin typeface="+mn-lt"/>
                    <a:cs typeface="Calibri"/>
                  </a:rPr>
                  <a:t>k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Inductive Step:</a:t>
                </a:r>
                <a:endParaRPr lang="en-US" sz="2200" dirty="0">
                  <a:latin typeface="Franklin Gothic Medium" panose="020B0603020102020204" pitchFamily="34" charset="0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            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</a:rPr>
                  <a:t> P(k+1);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i.e. 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</a:rPr>
                  <a:t>k+1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 is a product of primes</a:t>
                </a:r>
                <a:endParaRPr lang="en-US" sz="2200" dirty="0">
                  <a:solidFill>
                    <a:prstClr val="black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prstClr val="black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prime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:  Then by definition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a product of primes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prstClr val="black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composite: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Then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k+1=ab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for some integers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 a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b 	     		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where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ea typeface="Cambria Math" panose="02040503050406030204" pitchFamily="18" charset="0"/>
                    <a:cs typeface="Calibri"/>
                  </a:rPr>
                  <a:t>≤ a, b ≤ k.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By our IH,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a)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b)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are true so we have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    	             a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and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b =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                                       				         	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for some primes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,..., 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	       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Thus,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k+1 = ab = 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</m:t>
                    </m:r>
                  </m:oMath>
                </a14:m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m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n</a:t>
                </a:r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which is a product of primes.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Since </a:t>
                </a:r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Calibri"/>
                  </a:rPr>
                  <a:t>k ≥ 1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, one of these cases must happen and so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P(k+1)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is true: </a:t>
                </a:r>
                <a:endParaRPr lang="en-US" sz="2200" u="sng" dirty="0">
                  <a:solidFill>
                    <a:schemeClr val="bg1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is true for all integers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200" kern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, by induction.</a:t>
                </a:r>
              </a:p>
            </p:txBody>
          </p:sp>
        </mc:Choice>
        <mc:Fallback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  <a:blipFill>
                <a:blip r:embed="rId4"/>
                <a:stretch>
                  <a:fillRect l="-145" t="-913" r="-1590"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3110" y="3620994"/>
            <a:ext cx="6164036" cy="431514"/>
          </a:xfrm>
          <a:prstGeom prst="rect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Every integer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3000" kern="0" dirty="0">
                    <a:solidFill>
                      <a:sysClr val="windowText" lastClr="000000"/>
                    </a:solidFill>
                  </a:rPr>
                  <a:t> is a product of (one or more) primes.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1543" t="-10417" r="-30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197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200" dirty="0">
                    <a:latin typeface="+mn-lt"/>
                    <a:cs typeface=""/>
                  </a:rPr>
                  <a:t> P(n)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200" dirty="0">
                    <a:latin typeface="+mn-lt"/>
                    <a:cs typeface=""/>
                  </a:rPr>
                  <a:t> “n is a product of some list of primes”. 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We will show that</a:t>
                </a:r>
                <a:r>
                  <a:rPr lang="en-US" sz="2200" dirty="0">
                    <a:latin typeface="+mn-lt"/>
                    <a:cs typeface=""/>
                  </a:rPr>
                  <a:t> P(n) i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s true for all integers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mbria Math"/>
                  </a:rPr>
                  <a:t> n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"/>
                  </a:rPr>
                  <a:t> by strong induction.</a:t>
                </a:r>
                <a:endParaRPr lang="en-US" sz="2200" dirty="0">
                  <a:latin typeface="Franklin Gothic Medium" panose="020B0603020102020204" pitchFamily="34" charset="0"/>
                  <a:cs typeface="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Base Case (</a:t>
                </a:r>
                <a:r>
                  <a:rPr lang="en-US" sz="2200" dirty="0">
                    <a:latin typeface="+mn-lt"/>
                  </a:rPr>
                  <a:t>n=2):    </a:t>
                </a:r>
                <a:r>
                  <a:rPr lang="en-US" sz="2200" dirty="0">
                    <a:latin typeface="+mn-lt"/>
                    <a:cs typeface="Cambria Math"/>
                  </a:rPr>
                  <a:t>2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prime, so it is a product of (one) prime. 						Therefore </a:t>
                </a:r>
                <a:r>
                  <a:rPr lang="en-US" sz="2200" dirty="0">
                    <a:latin typeface="+mn-lt"/>
                    <a:cs typeface="Cambria Math"/>
                  </a:rPr>
                  <a:t>P(2)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Inductive </a:t>
                </a:r>
                <a:r>
                  <a:rPr lang="en-US" sz="2200" dirty="0" err="1"/>
                  <a:t>Hyp</a:t>
                </a:r>
                <a:r>
                  <a:rPr lang="en-US" sz="2200" dirty="0"/>
                  <a:t>:  </a:t>
                </a:r>
                <a:r>
                  <a:rPr lang="en-US" sz="2200" dirty="0">
                    <a:cs typeface="Calibri"/>
                  </a:rPr>
                  <a:t>Suppose that for some arbitrary integer </a:t>
                </a:r>
                <a:r>
                  <a:rPr lang="en-US" sz="2200" dirty="0">
                    <a:latin typeface="+mn-lt"/>
                    <a:cs typeface="Calibri"/>
                  </a:rPr>
                  <a:t>k ≥ 2</a:t>
                </a:r>
                <a:r>
                  <a:rPr lang="en-US" sz="2200" dirty="0">
                    <a:cs typeface="Calibri"/>
                  </a:rPr>
                  <a:t>, 		</a:t>
                </a:r>
                <a:r>
                  <a:rPr lang="en-US" sz="2200" dirty="0">
                    <a:latin typeface="+mn-lt"/>
                    <a:cs typeface="Calibri"/>
                  </a:rPr>
                  <a:t>P(j) </a:t>
                </a:r>
                <a:r>
                  <a:rPr lang="en-US" sz="2200" dirty="0">
                    <a:cs typeface="Calibri"/>
                  </a:rPr>
                  <a:t>is true for every integer </a:t>
                </a:r>
                <a:r>
                  <a:rPr lang="en-US" sz="2200" dirty="0">
                    <a:latin typeface="+mn-lt"/>
                    <a:cs typeface="Calibri"/>
                  </a:rPr>
                  <a:t>j</a:t>
                </a:r>
                <a:r>
                  <a:rPr lang="en-US" sz="2200" dirty="0">
                    <a:cs typeface="Calibri"/>
                  </a:rPr>
                  <a:t> between </a:t>
                </a:r>
                <a:r>
                  <a:rPr lang="en-US" sz="2200" dirty="0"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cs typeface="Calibri"/>
                  </a:rPr>
                  <a:t>and </a:t>
                </a:r>
                <a:r>
                  <a:rPr lang="en-US" sz="2200" dirty="0">
                    <a:latin typeface="+mn-lt"/>
                    <a:cs typeface="Calibri"/>
                  </a:rPr>
                  <a:t>k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Inductive Step:</a:t>
                </a:r>
                <a:endParaRPr lang="en-US" sz="2200" dirty="0">
                  <a:latin typeface="Franklin Gothic Medium" panose="020B0603020102020204" pitchFamily="34" charset="0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            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</a:rPr>
                  <a:t> P(k+1);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i.e. 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</a:rPr>
                  <a:t>k+1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 is a product of primes</a:t>
                </a:r>
                <a:endParaRPr lang="en-US" sz="2200" dirty="0">
                  <a:solidFill>
                    <a:prstClr val="black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prstClr val="black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prime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:  Then by definition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a product of primes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prstClr val="black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composite: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Then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k+1=ab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for some integers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 a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b 	     		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where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ea typeface="Cambria Math" panose="02040503050406030204" pitchFamily="18" charset="0"/>
                    <a:cs typeface="Calibri"/>
                  </a:rPr>
                  <a:t>≤ a, b ≤ k.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By our IH,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a)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b)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are true so we have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     	             a = 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r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and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 b = 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s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                                       				         	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for some primes 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,p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,...,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r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, 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,q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,..., </a:t>
                </a:r>
                <a:r>
                  <a:rPr lang="en-US" sz="2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s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	       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Thus,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k+1 = ab = 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⋯</m:t>
                    </m:r>
                  </m:oMath>
                </a14:m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r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s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which is a product of primes. </a:t>
                </a:r>
                <a:r>
                  <a:rPr lang="en-US" sz="2200" dirty="0">
                    <a:latin typeface="Franklin Gothic Medium" panose="020B0603020102020204" pitchFamily="34" charset="0"/>
                    <a:cs typeface="Calibri"/>
                  </a:rPr>
                  <a:t>	  Since </a:t>
                </a:r>
                <a:r>
                  <a:rPr lang="en-US" sz="2200" dirty="0">
                    <a:latin typeface="Calibri"/>
                    <a:cs typeface="Calibri"/>
                  </a:rPr>
                  <a:t>k ≥ 2</a:t>
                </a:r>
                <a:r>
                  <a:rPr lang="en-US" sz="2200" dirty="0">
                    <a:latin typeface="Franklin Gothic Medium" panose="020B0603020102020204" pitchFamily="34" charset="0"/>
                    <a:cs typeface="Calibri"/>
                  </a:rPr>
                  <a:t>, one of these cases must happen and so </a:t>
                </a:r>
                <a:r>
                  <a:rPr lang="en-US" sz="2200" dirty="0">
                    <a:latin typeface="+mn-lt"/>
                    <a:cs typeface="Calibri"/>
                  </a:rPr>
                  <a:t>P(k+1)</a:t>
                </a:r>
                <a:r>
                  <a:rPr lang="en-US" sz="2200" dirty="0">
                    <a:latin typeface="Franklin Gothic Medium" panose="020B0603020102020204" pitchFamily="34" charset="0"/>
                    <a:cs typeface="Calibri"/>
                  </a:rPr>
                  <a:t> is true. </a:t>
                </a:r>
                <a:endParaRPr lang="en-US" sz="2200" u="sng" dirty="0"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Thus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P(n) 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is true for all integers </a:t>
                </a:r>
                <a:r>
                  <a:rPr lang="en-US" sz="2200" dirty="0">
                    <a:solidFill>
                      <a:schemeClr val="bg1"/>
                    </a:solidFill>
                    <a:latin typeface="+mn-lt"/>
                    <a:cs typeface="Calibri"/>
                  </a:rPr>
                  <a:t>n</a:t>
                </a:r>
                <a:r>
                  <a:rPr lang="en-US" sz="2200" kern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schemeClr val="bg1"/>
                    </a:solidFill>
                    <a:cs typeface="Calibri"/>
                  </a:rPr>
                  <a:t>, by induction.</a:t>
                </a:r>
              </a:p>
            </p:txBody>
          </p:sp>
        </mc:Choice>
        <mc:Fallback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  <a:blipFill>
                <a:blip r:embed="rId4"/>
                <a:stretch>
                  <a:fillRect l="-145" t="-913" r="-289"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3110" y="3620994"/>
            <a:ext cx="6164036" cy="431514"/>
          </a:xfrm>
          <a:prstGeom prst="rect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Every integer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3000" kern="0" dirty="0">
                    <a:solidFill>
                      <a:sysClr val="windowText" lastClr="000000"/>
                    </a:solidFill>
                  </a:rPr>
                  <a:t> is a product of (one or more) primes.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1543" t="-10417" r="-30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935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243" name="Content Placeholder 2"/>
              <p:cNvSpPr>
                <a:spLocks noGrp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</p:spPr>
            <p:txBody>
              <a:bodyPr>
                <a:noAutofit/>
              </a:bodyPr>
              <a:lstStyle/>
              <a:p>
                <a:pPr marL="514350" indent="-457200">
                  <a:buFont typeface="+mj-lt"/>
                  <a:buAutoNum type="arabicPeriod"/>
                </a:pP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Let</a:t>
                </a:r>
                <a:r>
                  <a:rPr lang="en-US" sz="2200" dirty="0">
                    <a:latin typeface="+mn-lt"/>
                    <a:cs typeface=""/>
                  </a:rPr>
                  <a:t> P(n)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be</a:t>
                </a:r>
                <a:r>
                  <a:rPr lang="en-US" sz="2200" dirty="0">
                    <a:latin typeface="+mn-lt"/>
                    <a:cs typeface=""/>
                  </a:rPr>
                  <a:t> “n is a product of some list of primes”.  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We will show that</a:t>
                </a:r>
                <a:r>
                  <a:rPr lang="en-US" sz="2200" dirty="0">
                    <a:latin typeface="+mn-lt"/>
                    <a:cs typeface=""/>
                  </a:rPr>
                  <a:t> P(n) i</a:t>
                </a:r>
                <a:r>
                  <a:rPr lang="en-US" sz="2200" dirty="0">
                    <a:latin typeface="Franklin Gothic Medium" panose="020B0603020102020204" pitchFamily="34" charset="0"/>
                    <a:cs typeface=""/>
                  </a:rPr>
                  <a:t>s true for all integers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mbria Math"/>
                  </a:rPr>
                  <a:t> n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"/>
                  </a:rPr>
                  <a:t> by strong induction.</a:t>
                </a:r>
                <a:endParaRPr lang="en-US" sz="2200" dirty="0">
                  <a:latin typeface="Franklin Gothic Medium" panose="020B0603020102020204" pitchFamily="34" charset="0"/>
                  <a:cs typeface=""/>
                </a:endParaRP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Base Case (</a:t>
                </a:r>
                <a:r>
                  <a:rPr lang="en-US" sz="2200" dirty="0">
                    <a:latin typeface="+mn-lt"/>
                  </a:rPr>
                  <a:t>n=2):    </a:t>
                </a:r>
                <a:r>
                  <a:rPr lang="en-US" sz="2200" dirty="0">
                    <a:latin typeface="+mn-lt"/>
                    <a:cs typeface="Cambria Math"/>
                  </a:rPr>
                  <a:t>2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prime, so it is a product of (one) prime. 						Therefore </a:t>
                </a:r>
                <a:r>
                  <a:rPr lang="en-US" sz="2200" dirty="0">
                    <a:latin typeface="+mn-lt"/>
                    <a:cs typeface="Cambria Math"/>
                  </a:rPr>
                  <a:t>P(2) </a:t>
                </a:r>
                <a:r>
                  <a:rPr lang="en-US" sz="2200" dirty="0">
                    <a:latin typeface="Franklin Gothic Medium" panose="020B0603020102020204" pitchFamily="34" charset="0"/>
                    <a:cs typeface="Cambria Math"/>
                  </a:rPr>
                  <a:t>is true.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Inductive </a:t>
                </a:r>
                <a:r>
                  <a:rPr lang="en-US" sz="2200" dirty="0" err="1"/>
                  <a:t>Hyp</a:t>
                </a:r>
                <a:r>
                  <a:rPr lang="en-US" sz="2200" dirty="0"/>
                  <a:t>:  </a:t>
                </a:r>
                <a:r>
                  <a:rPr lang="en-US" sz="2200" dirty="0">
                    <a:cs typeface="Calibri"/>
                  </a:rPr>
                  <a:t>Suppose that for some arbitrary integer </a:t>
                </a:r>
                <a:r>
                  <a:rPr lang="en-US" sz="2200" dirty="0">
                    <a:latin typeface="+mn-lt"/>
                    <a:cs typeface="Calibri"/>
                  </a:rPr>
                  <a:t>k ≥ 2</a:t>
                </a:r>
                <a:r>
                  <a:rPr lang="en-US" sz="2200" dirty="0">
                    <a:cs typeface="Calibri"/>
                  </a:rPr>
                  <a:t>, 		</a:t>
                </a:r>
                <a:r>
                  <a:rPr lang="en-US" sz="2200" dirty="0">
                    <a:latin typeface="+mn-lt"/>
                    <a:cs typeface="Calibri"/>
                  </a:rPr>
                  <a:t>P(j) </a:t>
                </a:r>
                <a:r>
                  <a:rPr lang="en-US" sz="2200" dirty="0">
                    <a:cs typeface="Calibri"/>
                  </a:rPr>
                  <a:t>is true for every integer </a:t>
                </a:r>
                <a:r>
                  <a:rPr lang="en-US" sz="2200" dirty="0">
                    <a:latin typeface="+mn-lt"/>
                    <a:cs typeface="Calibri"/>
                  </a:rPr>
                  <a:t>j</a:t>
                </a:r>
                <a:r>
                  <a:rPr lang="en-US" sz="2200" dirty="0">
                    <a:cs typeface="Calibri"/>
                  </a:rPr>
                  <a:t> between </a:t>
                </a:r>
                <a:r>
                  <a:rPr lang="en-US" sz="2200" dirty="0"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cs typeface="Calibri"/>
                  </a:rPr>
                  <a:t>and </a:t>
                </a:r>
                <a:r>
                  <a:rPr lang="en-US" sz="2200" dirty="0">
                    <a:latin typeface="+mn-lt"/>
                    <a:cs typeface="Calibri"/>
                  </a:rPr>
                  <a:t>k</a:t>
                </a:r>
              </a:p>
              <a:p>
                <a:pPr marL="514350" indent="-457200">
                  <a:buFont typeface="Arial" charset="0"/>
                  <a:buAutoNum type="arabicPeriod"/>
                </a:pPr>
                <a:r>
                  <a:rPr lang="en-US" sz="2200" dirty="0"/>
                  <a:t>Inductive Step:</a:t>
                </a:r>
                <a:endParaRPr lang="en-US" sz="2200" dirty="0">
                  <a:latin typeface="Franklin Gothic Medium" panose="020B0603020102020204" pitchFamily="34" charset="0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            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Goal:  Show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</a:rPr>
                  <a:t> P(k+1);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i.e. 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</a:rPr>
                  <a:t>k+1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</a:rPr>
                  <a:t> is a product of primes</a:t>
                </a:r>
                <a:endParaRPr lang="en-US" sz="2200" dirty="0">
                  <a:solidFill>
                    <a:prstClr val="black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prstClr val="black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prime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:  Then by definition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a product of primes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	   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Case: </a:t>
                </a:r>
                <a:r>
                  <a:rPr lang="en-US" sz="2200" u="sng" dirty="0">
                    <a:solidFill>
                      <a:prstClr val="black"/>
                    </a:solidFill>
                    <a:latin typeface="+mn-lt"/>
                    <a:cs typeface="Calibri"/>
                  </a:rPr>
                  <a:t>k+1</a:t>
                </a:r>
                <a:r>
                  <a:rPr lang="en-US" sz="2200" u="sng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composite: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Then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k+1=ab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for some integers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 a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b 	     		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where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2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ea typeface="Cambria Math" panose="02040503050406030204" pitchFamily="18" charset="0"/>
                    <a:cs typeface="Calibri"/>
                  </a:rPr>
                  <a:t>≤ a, b ≤ k.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By our IH,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a)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and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P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(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b)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are true so we have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     	             a = 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r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and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 b = 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s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                                                                				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for some primes 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,p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,...,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r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, 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,q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,..., </a:t>
                </a:r>
                <a:r>
                  <a:rPr lang="en-US" sz="2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s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	       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Thus,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k+1 = ab = 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⋯</m:t>
                    </m:r>
                  </m:oMath>
                </a14:m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p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r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1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2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/>
                      </a:rPr>
                      <m:t>⋯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q</a:t>
                </a:r>
                <a:r>
                  <a:rPr lang="en-US" sz="2200" baseline="-250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s</a:t>
                </a:r>
                <a:r>
                  <a:rPr lang="en-US" sz="22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which is a product of primes. 	  Since </a:t>
                </a:r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Calibri"/>
                  </a:rPr>
                  <a:t>k ≥ 2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, one of these cases must happen and so </a:t>
                </a:r>
                <a:r>
                  <a:rPr lang="en-US" sz="2200" dirty="0">
                    <a:solidFill>
                      <a:prstClr val="black"/>
                    </a:solidFill>
                    <a:latin typeface="+mn-lt"/>
                    <a:cs typeface="Calibri"/>
                  </a:rPr>
                  <a:t>P(k+1)</a:t>
                </a:r>
                <a:r>
                  <a:rPr lang="en-US" sz="2200" dirty="0">
                    <a:solidFill>
                      <a:prstClr val="black"/>
                    </a:solidFill>
                    <a:latin typeface="Franklin Gothic Medium" panose="020B0603020102020204" pitchFamily="34" charset="0"/>
                    <a:cs typeface="Calibri"/>
                  </a:rPr>
                  <a:t> is true. </a:t>
                </a:r>
                <a:endParaRPr lang="en-US" sz="2200" u="sng" dirty="0">
                  <a:solidFill>
                    <a:prstClr val="black"/>
                  </a:solidFill>
                  <a:latin typeface="Franklin Gothic Medium" panose="020B0603020102020204" pitchFamily="34" charset="0"/>
                  <a:cs typeface="Calibri"/>
                </a:endParaRPr>
              </a:p>
              <a:p>
                <a:pPr marL="57150" indent="0">
                  <a:buNone/>
                </a:pPr>
                <a:r>
                  <a:rPr lang="en-US" sz="2200" dirty="0">
                    <a:latin typeface="Franklin Gothic Medium" panose="020B0603020102020204" pitchFamily="34" charset="0"/>
                    <a:cs typeface="Calibri"/>
                  </a:rPr>
                  <a:t>5.</a:t>
                </a:r>
                <a:r>
                  <a:rPr lang="en-US" sz="2200" dirty="0">
                    <a:cs typeface="Calibri"/>
                  </a:rPr>
                  <a:t> </a:t>
                </a:r>
                <a:r>
                  <a:rPr lang="en-US" sz="2200" dirty="0">
                    <a:latin typeface="Franklin Gothic Medium" panose="020B0603020102020204" pitchFamily="34" charset="0"/>
                    <a:cs typeface="Calibri"/>
                  </a:rPr>
                  <a:t> </a:t>
                </a:r>
                <a:r>
                  <a:rPr lang="en-US" sz="2200" dirty="0">
                    <a:cs typeface="Calibri"/>
                  </a:rPr>
                  <a:t>Thus </a:t>
                </a:r>
                <a:r>
                  <a:rPr lang="en-US" sz="2200" dirty="0">
                    <a:latin typeface="+mn-lt"/>
                    <a:cs typeface="Calibri"/>
                  </a:rPr>
                  <a:t>P(n) </a:t>
                </a:r>
                <a:r>
                  <a:rPr lang="en-US" sz="2200" dirty="0">
                    <a:cs typeface="Calibri"/>
                  </a:rPr>
                  <a:t>is true for all integers </a:t>
                </a:r>
                <a:r>
                  <a:rPr lang="en-US" sz="2200" dirty="0">
                    <a:latin typeface="+mn-lt"/>
                    <a:cs typeface="Calibri"/>
                  </a:rPr>
                  <a:t>n</a:t>
                </a:r>
                <a:r>
                  <a:rPr lang="en-US" sz="2200" kern="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  <a:latin typeface="Calibri"/>
                    <a:cs typeface=""/>
                  </a:rPr>
                  <a:t>2</a:t>
                </a:r>
                <a:r>
                  <a:rPr lang="en-US" sz="2200" dirty="0">
                    <a:cs typeface="Calibri"/>
                  </a:rPr>
                  <a:t>, by strong induction.</a:t>
                </a:r>
              </a:p>
            </p:txBody>
          </p:sp>
        </mc:Choice>
        <mc:Fallback>
          <p:sp>
            <p:nvSpPr>
              <p:cNvPr id="102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1"/>
                </p:custDataLst>
              </p:nvPr>
            </p:nvSpPr>
            <p:spPr>
              <a:xfrm>
                <a:off x="378007" y="993261"/>
                <a:ext cx="8769770" cy="5551179"/>
              </a:xfrm>
              <a:blipFill>
                <a:blip r:embed="rId4"/>
                <a:stretch>
                  <a:fillRect l="-145" t="-913" r="-289"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 dirty="0">
                <a:cs typeface="Arial" charset="0"/>
              </a:rPr>
              <a:t>P(0)</a:t>
            </a:r>
          </a:p>
          <a:p>
            <a:pPr eaLnBrk="1" hangingPunct="1"/>
            <a:r>
              <a:rPr lang="en-US" dirty="0">
                <a:cs typeface="Arial" charset="0"/>
              </a:rPr>
              <a:t>P(k) </a:t>
            </a:r>
            <a:r>
              <a:rPr lang="en-US" dirty="0">
                <a:latin typeface="Cambria Math" panose="02040503050406030204" pitchFamily="18" charset="0"/>
                <a:cs typeface="Arial" charset="0"/>
                <a:sym typeface="Symbol" pitchFamily="18" charset="2"/>
              </a:rPr>
              <a:t></a:t>
            </a:r>
            <a:r>
              <a:rPr lang="en-US" dirty="0">
                <a:cs typeface="Arial" charset="0"/>
              </a:rPr>
              <a:t> P(k+1)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3110" y="3620994"/>
            <a:ext cx="6164036" cy="431514"/>
          </a:xfrm>
          <a:prstGeom prst="rect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Every integer </a:t>
                </a:r>
                <a14:m>
                  <m:oMath xmlns:m="http://schemas.openxmlformats.org/officeDocument/2006/math">
                    <m:r>
                      <a:rPr lang="en-US" sz="3000" b="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3000" kern="0" dirty="0">
                    <a:solidFill>
                      <a:sysClr val="windowText" lastClr="000000"/>
                    </a:solidFill>
                  </a:rPr>
                  <a:t> is a product of (one or more) primes.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1543" t="-10417" r="-30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210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Induction is particularly useful when...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...we need to analyze methods that on input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make a recursive call for an input different from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lvl="2"/>
                <a:endParaRPr lang="en-US" sz="800" dirty="0"/>
              </a:p>
              <a:p>
                <a:pPr marL="0" indent="0">
                  <a:buNone/>
                </a:pPr>
                <a:r>
                  <a:rPr lang="en-US" sz="2800" dirty="0"/>
                  <a:t>e.g.:  Recursive Modular Exponentiation:</a:t>
                </a:r>
              </a:p>
              <a:p>
                <a:pPr lvl="1"/>
                <a:r>
                  <a:rPr lang="en-US" sz="2400" dirty="0"/>
                  <a:t>For exponent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it made a recursive call with exponent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was even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was odd.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1232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827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Fast Exponentiation</a:t>
            </a:r>
          </a:p>
        </p:txBody>
      </p:sp>
      <p:sp>
        <p:nvSpPr>
          <p:cNvPr id="19459" name="Text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5529" y="1196619"/>
            <a:ext cx="8683984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 dirty="0">
                <a:latin typeface="Consolas"/>
                <a:cs typeface="Consolas"/>
              </a:rPr>
              <a:t> public static int </a:t>
            </a:r>
            <a:r>
              <a:rPr lang="en-US" sz="1600" dirty="0" err="1">
                <a:latin typeface="Consolas"/>
                <a:cs typeface="Consolas"/>
              </a:rPr>
              <a:t>FastModExp</a:t>
            </a:r>
            <a:r>
              <a:rPr lang="en-US" sz="1600" dirty="0">
                <a:latin typeface="Consolas"/>
                <a:cs typeface="Consolas"/>
              </a:rPr>
              <a:t>(int a, int k, int modulus) {</a:t>
            </a:r>
          </a:p>
          <a:p>
            <a:pPr eaLnBrk="1" hangingPunct="1"/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eaLnBrk="1" hangingPunct="1"/>
            <a:r>
              <a:rPr lang="en-US" sz="1600" dirty="0">
                <a:latin typeface="Consolas"/>
                <a:cs typeface="Consolas"/>
              </a:rPr>
              <a:t>     	if (k == 0) {</a:t>
            </a:r>
          </a:p>
          <a:p>
            <a:pPr eaLnBrk="1" hangingPunct="1"/>
            <a:r>
              <a:rPr lang="en-US" sz="1600" dirty="0">
                <a:latin typeface="Consolas"/>
                <a:cs typeface="Consolas"/>
              </a:rPr>
              <a:t>			return 1;</a:t>
            </a:r>
          </a:p>
          <a:p>
            <a:pPr eaLnBrk="1" hangingPunct="1"/>
            <a:endParaRPr lang="en-US" sz="1600" dirty="0">
              <a:latin typeface="Consolas"/>
              <a:cs typeface="Consolas"/>
            </a:endParaRPr>
          </a:p>
          <a:p>
            <a:pPr eaLnBrk="1" hangingPunct="1"/>
            <a:r>
              <a:rPr lang="en-US" sz="1600" dirty="0">
                <a:latin typeface="Consolas"/>
                <a:cs typeface="Consolas"/>
              </a:rPr>
              <a:t>        } else if ((k % 2) == 0) {</a:t>
            </a:r>
          </a:p>
          <a:p>
            <a:pPr eaLnBrk="1" hangingPunct="1"/>
            <a:r>
              <a:rPr lang="en-US" sz="1600" dirty="0">
                <a:latin typeface="Consolas"/>
                <a:cs typeface="Consolas"/>
              </a:rPr>
              <a:t>			long temp = </a:t>
            </a:r>
            <a:r>
              <a:rPr lang="en-US" sz="1600" dirty="0" err="1">
                <a:latin typeface="Consolas"/>
                <a:cs typeface="Consolas"/>
              </a:rPr>
              <a:t>FastModExp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 err="1">
                <a:latin typeface="Consolas"/>
                <a:cs typeface="Consolas"/>
              </a:rPr>
              <a:t>a,k</a:t>
            </a:r>
            <a:r>
              <a:rPr lang="en-US" sz="1600" dirty="0">
                <a:latin typeface="Consolas"/>
                <a:cs typeface="Consolas"/>
              </a:rPr>
              <a:t>/2,modulus);</a:t>
            </a:r>
          </a:p>
          <a:p>
            <a:pPr eaLnBrk="1" hangingPunct="1"/>
            <a:r>
              <a:rPr lang="en-US" sz="1600" dirty="0">
                <a:latin typeface="Consolas"/>
                <a:cs typeface="Consolas"/>
              </a:rPr>
              <a:t>			</a:t>
            </a:r>
            <a:r>
              <a:rPr lang="en-US" sz="1600" dirty="0">
                <a:solidFill>
                  <a:prstClr val="black"/>
                </a:solidFill>
                <a:latin typeface="Consolas"/>
                <a:cs typeface="Consolas"/>
              </a:rPr>
              <a:t>return</a:t>
            </a:r>
            <a:r>
              <a:rPr lang="en-US" sz="1600" b="1" dirty="0">
                <a:solidFill>
                  <a:srgbClr val="9999FF">
                    <a:lumMod val="50000"/>
                  </a:srgbClr>
                </a:solidFill>
                <a:latin typeface="Consolas"/>
                <a:cs typeface="Consolas"/>
              </a:rPr>
              <a:t> 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onsolas"/>
                <a:cs typeface="Consolas"/>
              </a:rPr>
              <a:t>(temp * temp) % modulus;</a:t>
            </a:r>
          </a:p>
          <a:p>
            <a:pPr eaLnBrk="1" hangingPunct="1"/>
            <a:endParaRPr lang="en-US" sz="1600" b="1" dirty="0">
              <a:solidFill>
                <a:schemeClr val="accent4">
                  <a:lumMod val="50000"/>
                </a:schemeClr>
              </a:solidFill>
              <a:latin typeface="Consolas"/>
              <a:cs typeface="Consolas"/>
            </a:endParaRPr>
          </a:p>
          <a:p>
            <a:pPr eaLnBrk="1" hangingPunct="1"/>
            <a:r>
              <a:rPr lang="en-US" sz="1600" dirty="0">
                <a:latin typeface="Consolas"/>
                <a:cs typeface="Consolas"/>
              </a:rPr>
              <a:t>		} else {</a:t>
            </a:r>
          </a:p>
          <a:p>
            <a:pPr lvl="0" eaLnBrk="1" hangingPunct="1"/>
            <a:r>
              <a:rPr lang="en-US" sz="1600" dirty="0">
                <a:solidFill>
                  <a:prstClr val="black"/>
                </a:solidFill>
                <a:latin typeface="Consolas"/>
                <a:ea typeface="+mn-ea"/>
                <a:cs typeface="Consolas"/>
              </a:rPr>
              <a:t>			long temp = </a:t>
            </a:r>
            <a:r>
              <a:rPr lang="en-US" sz="1600" dirty="0" err="1">
                <a:solidFill>
                  <a:prstClr val="black"/>
                </a:solidFill>
                <a:latin typeface="Consolas"/>
                <a:ea typeface="+mn-ea"/>
                <a:cs typeface="Consolas"/>
              </a:rPr>
              <a:t>FastModExp</a:t>
            </a:r>
            <a:r>
              <a:rPr lang="en-US" sz="1600" dirty="0">
                <a:solidFill>
                  <a:prstClr val="black"/>
                </a:solidFill>
                <a:latin typeface="Consolas"/>
                <a:ea typeface="+mn-ea"/>
                <a:cs typeface="Consolas"/>
              </a:rPr>
              <a:t>(a,k-1,modulus);</a:t>
            </a:r>
          </a:p>
          <a:p>
            <a:pPr lvl="0" eaLnBrk="1" hangingPunct="1"/>
            <a:r>
              <a:rPr lang="en-US" sz="1600" dirty="0">
                <a:solidFill>
                  <a:prstClr val="black"/>
                </a:solidFill>
                <a:latin typeface="Consolas"/>
                <a:ea typeface="+mn-ea"/>
                <a:cs typeface="Consolas"/>
              </a:rPr>
              <a:t>			</a:t>
            </a:r>
            <a:r>
              <a:rPr lang="en-US" sz="1600" dirty="0">
                <a:solidFill>
                  <a:prstClr val="black"/>
                </a:solidFill>
                <a:latin typeface="Consolas"/>
                <a:cs typeface="Consolas"/>
              </a:rPr>
              <a:t>return</a:t>
            </a:r>
            <a:r>
              <a:rPr lang="en-US" sz="1600" b="1" dirty="0">
                <a:solidFill>
                  <a:srgbClr val="9999FF">
                    <a:lumMod val="50000"/>
                  </a:srgbClr>
                </a:solidFill>
                <a:latin typeface="Consolas"/>
                <a:ea typeface="+mn-ea"/>
                <a:cs typeface="Consolas"/>
              </a:rPr>
              <a:t> (a * temp) % modulus;</a:t>
            </a:r>
            <a:endParaRPr lang="en-US" sz="1600" dirty="0">
              <a:latin typeface="Consolas"/>
              <a:cs typeface="Consolas"/>
            </a:endParaRPr>
          </a:p>
          <a:p>
            <a:pPr eaLnBrk="1" hangingPunct="1"/>
            <a:r>
              <a:rPr lang="en-US" sz="1600" dirty="0">
                <a:latin typeface="Consolas"/>
                <a:cs typeface="Consolas"/>
              </a:rPr>
              <a:t>		}</a:t>
            </a:r>
          </a:p>
          <a:p>
            <a:pPr eaLnBrk="1" hangingPunct="1"/>
            <a:r>
              <a:rPr lang="en-US" sz="1600" dirty="0">
                <a:latin typeface="Consolas"/>
                <a:cs typeface="Consolas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19112" y="5389872"/>
                <a:ext cx="7621572" cy="1074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  <m:sup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𝑗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mod</m:t>
                      </m:r>
                      <m:r>
                        <a:rPr lang="en-US" sz="2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𝑚</m:t>
                      </m:r>
                      <m:r>
                        <a:rPr lang="en-US" sz="2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mod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mod</m:t>
                      </m:r>
                      <m:r>
                        <a:rPr lang="en-US" sz="2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𝑚</m:t>
                      </m:r>
                    </m:oMath>
                  </m:oMathPara>
                </a14:m>
                <a:endParaRPr lang="da-DK" sz="2600" dirty="0">
                  <a:solidFill>
                    <a:srgbClr val="C00000"/>
                  </a:solidFill>
                  <a:cs typeface="Calibri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  <m:sup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𝑗</m:t>
                          </m:r>
                          <m:r>
                            <a:rPr lang="en-US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da-DK" sz="26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mod</m:t>
                      </m:r>
                      <m:r>
                        <a:rPr lang="da-DK" sz="2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da-DK" sz="2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𝑚</m:t>
                      </m:r>
                      <m:r>
                        <a:rPr lang="da-DK" sz="2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= </m:t>
                      </m:r>
                      <m:d>
                        <m:dPr>
                          <m:ctrlPr>
                            <a:rPr lang="da-DK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da-DK" sz="2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2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mod</m:t>
                          </m:r>
                          <m:r>
                            <a:rPr lang="en-US" sz="2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𝑚</m:t>
                          </m:r>
                          <m:r>
                            <a:rPr lang="en-US" sz="2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)∙</m:t>
                          </m:r>
                          <m:d>
                            <m:dPr>
                              <m:ctrlPr>
                                <a:rPr lang="da-DK" sz="2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da-DK" sz="2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da-DK" sz="2600" i="1" baseline="300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  <m:r>
                                <a:rPr lang="da-DK" sz="2600" i="1" baseline="300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  <m:r>
                                <a:rPr lang="da-DK" sz="2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6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mod</m:t>
                              </m:r>
                              <m:r>
                                <a:rPr lang="da-DK" sz="2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da-DK" sz="2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sz="26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 sz="26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mod</m:t>
                      </m:r>
                      <m:r>
                        <a:rPr lang="da-DK" sz="2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da-DK" sz="2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𝑚</m:t>
                      </m:r>
                      <m:r>
                        <a:rPr lang="da-DK" sz="26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</m:oMath>
                  </m:oMathPara>
                </a14:m>
                <a:endParaRPr lang="en-US" sz="2600" dirty="0">
                  <a:solidFill>
                    <a:srgbClr val="C00000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12" y="5389872"/>
                <a:ext cx="7621572" cy="10746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294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Induction is particularly useful when...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...we need to analyze methods that on input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make a recursive call for an input different from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lvl="2"/>
                <a:endParaRPr lang="en-US" sz="800" dirty="0"/>
              </a:p>
              <a:p>
                <a:pPr marL="0" indent="0">
                  <a:buNone/>
                </a:pPr>
                <a:r>
                  <a:rPr lang="en-US" sz="2800" dirty="0"/>
                  <a:t>e.g.:  Recursive Modular Exponentiation:</a:t>
                </a:r>
              </a:p>
              <a:p>
                <a:pPr lvl="1"/>
                <a:r>
                  <a:rPr lang="en-US" sz="2400" dirty="0"/>
                  <a:t>For exponent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it made a recursive call with exponent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was even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was odd.</a:t>
                </a:r>
              </a:p>
              <a:p>
                <a:pPr lvl="1"/>
                <a:endParaRPr lang="en-US" sz="2400" dirty="0"/>
              </a:p>
              <a:p>
                <a:pPr marL="0" indent="0">
                  <a:buNone/>
                </a:pPr>
                <a:r>
                  <a:rPr lang="en-US" sz="2800" dirty="0"/>
                  <a:t>We won’t analyze this particular method by strong induction, but we could.   </a:t>
                </a:r>
              </a:p>
              <a:p>
                <a:pPr marL="0" indent="0">
                  <a:buNone/>
                </a:pPr>
                <a:r>
                  <a:rPr lang="en-US" sz="2800" dirty="0"/>
                  <a:t>However, we will use strong induction to analyze other functions with recursive definitions.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068" r="-593" b="-2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9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sz="3000" dirty="0">
                    <a:latin typeface="Franklin Gothic Medium"/>
                    <a:cs typeface="Franklin Gothic Medium"/>
                  </a:rPr>
                  <a:t>What is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  <a:cs typeface="Franklin Gothic Medium"/>
                      </a:rPr>
                      <m:t>1 + 2 + 4 + … + 2</m:t>
                    </m:r>
                    <m:r>
                      <a:rPr lang="en-US" sz="3000" i="1" baseline="30000" dirty="0" smtClean="0">
                        <a:latin typeface="Cambria Math" panose="02040503050406030204" pitchFamily="18" charset="0"/>
                        <a:cs typeface="Franklin Gothic Medium"/>
                      </a:rPr>
                      <m:t>𝑛</m:t>
                    </m:r>
                  </m:oMath>
                </a14:m>
                <a:r>
                  <a:rPr lang="en-US" sz="3000" dirty="0">
                    <a:latin typeface="Franklin Gothic Medium"/>
                    <a:cs typeface="Franklin Gothic Medium"/>
                  </a:rPr>
                  <a:t> 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2980" y="1244159"/>
                <a:ext cx="8229600" cy="525461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+ 2 + 4 + 8 + 16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            = 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/>
              </a:p>
              <a:p>
                <a:pPr lvl="0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 + 2 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+ 4 + 8 + 16</m:t>
                    </m:r>
                    <m:r>
                      <a:rPr lang="en-US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=  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3</m:t>
                    </m:r>
                  </m:oMath>
                </a14:m>
                <a:endParaRPr lang="en-US" sz="2800" dirty="0">
                  <a:solidFill>
                    <a:prstClr val="black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 + 2 + 4 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+ 8 + 16</m:t>
                    </m:r>
                    <m:r>
                      <a:rPr lang="en-US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=  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7</m:t>
                    </m:r>
                  </m:oMath>
                </a14:m>
                <a:endParaRPr lang="en-US" sz="2800" dirty="0">
                  <a:solidFill>
                    <a:prstClr val="black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 + 2 + 4 + 8 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+ 16</m:t>
                    </m:r>
                    <m:r>
                      <a:rPr lang="en-US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=  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endParaRPr lang="en-US" sz="2800" dirty="0">
                  <a:solidFill>
                    <a:prstClr val="black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 + 2 + 4 + 8 + 16              =  31</m:t>
                    </m:r>
                  </m:oMath>
                </a14:m>
                <a:endParaRPr lang="en-US" sz="2800" dirty="0">
                  <a:solidFill>
                    <a:prstClr val="black"/>
                  </a:solidFill>
                </a:endParaRPr>
              </a:p>
              <a:p>
                <a:pPr lvl="2"/>
                <a:r>
                  <a:rPr lang="en-US" sz="1400" dirty="0"/>
                  <a:t>			</a:t>
                </a:r>
              </a:p>
              <a:p>
                <a:pPr marL="0" indent="0">
                  <a:buNone/>
                </a:pPr>
                <a:r>
                  <a:rPr lang="en-US" sz="2800" dirty="0"/>
                  <a:t>It sure looks like this sum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How can we prove it?</a:t>
                </a:r>
              </a:p>
              <a:p>
                <a:pPr marL="0" indent="0">
                  <a:buNone/>
                </a:pPr>
                <a:r>
                  <a:rPr lang="en-US" sz="2800" dirty="0"/>
                  <a:t>	We could prove it for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=3,…</m:t>
                    </m:r>
                  </m:oMath>
                </a14:m>
                <a:r>
                  <a:rPr lang="en-US" sz="2800" dirty="0"/>
                  <a:t> but 	that would literally take forever.</a:t>
                </a:r>
              </a:p>
              <a:p>
                <a:pPr marL="0" indent="0">
                  <a:buNone/>
                </a:pPr>
                <a:r>
                  <a:rPr lang="en-US" sz="2800" dirty="0"/>
                  <a:t>     Good that we have induction!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980" y="1244159"/>
                <a:ext cx="8229600" cy="5254612"/>
              </a:xfrm>
              <a:blipFill rotWithShape="0">
                <a:blip r:embed="rId4"/>
                <a:stretch>
                  <a:fillRect l="-1481" b="-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5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sz="3000" dirty="0">
                    <a:latin typeface="Franklin Gothic Medium"/>
                    <a:cs typeface="Franklin Gothic Medium"/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  <a:cs typeface="Franklin Gothic Medium"/>
                      </a:rPr>
                      <m:t>1 + 2 + 4 + … + 2</m:t>
                    </m:r>
                    <m:r>
                      <a:rPr lang="en-US" sz="3000" i="1" baseline="30000" dirty="0" smtClean="0">
                        <a:latin typeface="Cambria Math" panose="02040503050406030204" pitchFamily="18" charset="0"/>
                        <a:cs typeface="Franklin Gothic Medium"/>
                      </a:rPr>
                      <m:t>𝑛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  <a:cs typeface="Franklin Gothic Medium"/>
                      </a:rPr>
                      <m:t> =</m:t>
                    </m:r>
                    <m:sSup>
                      <m:sSupPr>
                        <m:ctrlPr>
                          <a:rPr lang="en-US" sz="3000" b="0" i="1" dirty="0" smtClean="0">
                            <a:latin typeface="Cambria Math" panose="02040503050406030204" pitchFamily="18" charset="0"/>
                            <a:cs typeface="Franklin Gothic Medium"/>
                          </a:rPr>
                        </m:ctrlPr>
                      </m:sSup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  <a:cs typeface="Franklin Gothic Medium"/>
                          </a:rPr>
                          <m:t>2</m:t>
                        </m:r>
                      </m:e>
                      <m:sup>
                        <m:r>
                          <a:rPr lang="en-US" sz="3000" b="0" i="1" dirty="0" smtClean="0">
                            <a:latin typeface="Cambria Math" panose="02040503050406030204" pitchFamily="18" charset="0"/>
                            <a:cs typeface="Franklin Gothic Medium"/>
                          </a:rPr>
                          <m:t>𝑛</m:t>
                        </m:r>
                        <m:r>
                          <a:rPr lang="en-US" sz="3000" b="0" i="1" dirty="0" smtClean="0">
                            <a:latin typeface="Cambria Math" panose="02040503050406030204" pitchFamily="18" charset="0"/>
                            <a:cs typeface="Franklin Gothic Medium"/>
                          </a:rPr>
                          <m:t>+1</m:t>
                        </m:r>
                      </m:sup>
                    </m:sSup>
                    <m:r>
                      <a:rPr lang="en-US" sz="3000" i="1" dirty="0" smtClean="0">
                        <a:latin typeface="Cambria Math" panose="02040503050406030204" pitchFamily="18" charset="0"/>
                        <a:cs typeface="Franklin Gothic Medium"/>
                      </a:rPr>
                      <m:t>– 1</m:t>
                    </m:r>
                  </m:oMath>
                </a14:m>
                <a:endParaRPr lang="en-US" sz="30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868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567689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n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n+1</a:t>
            </a:r>
            <a:r>
              <a:rPr lang="en-US" sz="2400" dirty="0">
                <a:latin typeface="+mn-lt"/>
                <a:cs typeface=""/>
              </a:rPr>
              <a:t> – 1”.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Base Case (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n=0):  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mbria Math"/>
              </a:rPr>
              <a:t>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mbria Math"/>
              </a:rPr>
              <a:t>0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mbria Math"/>
              </a:rPr>
              <a:t> = 1 = 2 – 1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mbria Math"/>
              </a:rPr>
              <a:t>0+1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mbria Math"/>
              </a:rPr>
              <a:t> – 1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Induction Hypothesis: 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Suppose that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is true for some   	  	                                     arbitrary integer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 ≥ 0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Induction Step:  </a:t>
            </a:r>
          </a:p>
          <a:p>
            <a:pPr marL="57150" indent="0">
              <a:buNone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         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Goal:  Show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P(k+1),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i.e. show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  by IH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Adding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to both sides, we get: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Note that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2(2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)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So, we have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, which is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exactly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P(k+1)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5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.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Thus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is true for all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∈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ℕ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, by induction.</a:t>
            </a: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+ 4 + … + 2</m:t>
                    </m:r>
                    <m:r>
                      <a:rPr lang="en-US" sz="3000" i="1" kern="0" baseline="3000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– 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688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007" y="993261"/>
            <a:ext cx="8424470" cy="5551179"/>
          </a:xfrm>
        </p:spPr>
        <p:txBody>
          <a:bodyPr>
            <a:normAutofit lnSpcReduction="1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Franklin Gothic Medium" panose="020B0603020102020204" pitchFamily="34" charset="0"/>
                <a:cs typeface=""/>
              </a:rPr>
              <a:t>Let</a:t>
            </a:r>
            <a:r>
              <a:rPr lang="en-US" sz="2400" dirty="0">
                <a:latin typeface="+mn-lt"/>
                <a:cs typeface=""/>
              </a:rPr>
              <a:t> P(n)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be</a:t>
            </a:r>
            <a:r>
              <a:rPr lang="en-US" sz="2400" dirty="0">
                <a:latin typeface="+mn-lt"/>
                <a:cs typeface=""/>
              </a:rPr>
              <a:t> “2</a:t>
            </a:r>
            <a:r>
              <a:rPr lang="en-US" sz="2400" baseline="30000" dirty="0">
                <a:latin typeface="+mn-lt"/>
                <a:cs typeface=""/>
              </a:rPr>
              <a:t>0</a:t>
            </a:r>
            <a:r>
              <a:rPr lang="en-US" sz="2400" dirty="0">
                <a:latin typeface="+mn-lt"/>
                <a:cs typeface=""/>
              </a:rPr>
              <a:t> + 2</a:t>
            </a:r>
            <a:r>
              <a:rPr lang="en-US" sz="2400" baseline="30000" dirty="0">
                <a:latin typeface="+mn-lt"/>
                <a:cs typeface=""/>
              </a:rPr>
              <a:t>1</a:t>
            </a:r>
            <a:r>
              <a:rPr lang="en-US" sz="2400" dirty="0">
                <a:latin typeface="+mn-lt"/>
                <a:cs typeface=""/>
              </a:rPr>
              <a:t> + … + 2</a:t>
            </a:r>
            <a:r>
              <a:rPr lang="en-US" sz="2400" baseline="30000" dirty="0">
                <a:latin typeface="+mn-lt"/>
                <a:cs typeface=""/>
              </a:rPr>
              <a:t>n</a:t>
            </a:r>
            <a:r>
              <a:rPr lang="en-US" sz="2400" dirty="0">
                <a:latin typeface="+mn-lt"/>
                <a:cs typeface=""/>
              </a:rPr>
              <a:t> = 2</a:t>
            </a:r>
            <a:r>
              <a:rPr lang="en-US" sz="2400" baseline="30000" dirty="0">
                <a:latin typeface="+mn-lt"/>
                <a:cs typeface=""/>
              </a:rPr>
              <a:t>n+1</a:t>
            </a:r>
            <a:r>
              <a:rPr lang="en-US" sz="2400" dirty="0">
                <a:latin typeface="+mn-lt"/>
                <a:cs typeface=""/>
              </a:rPr>
              <a:t> – 1”.  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We will show</a:t>
            </a:r>
            <a:r>
              <a:rPr lang="en-US" sz="2400" dirty="0">
                <a:latin typeface="+mn-lt"/>
                <a:cs typeface=""/>
              </a:rPr>
              <a:t> P(n) i</a:t>
            </a:r>
            <a:r>
              <a:rPr lang="en-US" sz="2400" dirty="0">
                <a:latin typeface="Franklin Gothic Medium" panose="020B0603020102020204" pitchFamily="34" charset="0"/>
                <a:cs typeface=""/>
              </a:rPr>
              <a:t>s true for all natural numbers by induction.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/>
              <a:t>Base Case (</a:t>
            </a:r>
            <a:r>
              <a:rPr lang="en-US" sz="2400" dirty="0">
                <a:latin typeface="+mn-lt"/>
              </a:rPr>
              <a:t>n=0):    </a:t>
            </a:r>
            <a:r>
              <a:rPr lang="en-US" sz="2400" dirty="0">
                <a:latin typeface="+mn-lt"/>
                <a:cs typeface="Cambria Math"/>
              </a:rPr>
              <a:t>2</a:t>
            </a:r>
            <a:r>
              <a:rPr lang="en-US" sz="2400" baseline="30000" dirty="0">
                <a:latin typeface="+mn-lt"/>
                <a:cs typeface="Cambria Math"/>
              </a:rPr>
              <a:t>0</a:t>
            </a:r>
            <a:r>
              <a:rPr lang="en-US" sz="2400" dirty="0">
                <a:latin typeface="+mn-lt"/>
                <a:cs typeface="Cambria Math"/>
              </a:rPr>
              <a:t> = 1 = 2 – 1 = 2</a:t>
            </a:r>
            <a:r>
              <a:rPr lang="en-US" sz="2400" baseline="30000" dirty="0">
                <a:latin typeface="+mn-lt"/>
                <a:cs typeface="Cambria Math"/>
              </a:rPr>
              <a:t>0+1</a:t>
            </a:r>
            <a:r>
              <a:rPr lang="en-US" sz="2400" dirty="0">
                <a:latin typeface="+mn-lt"/>
                <a:cs typeface="Cambria Math"/>
              </a:rPr>
              <a:t> – 1 </a:t>
            </a:r>
            <a:r>
              <a:rPr lang="en-US" sz="2400" dirty="0">
                <a:solidFill>
                  <a:prstClr val="black"/>
                </a:solidFill>
                <a:latin typeface="Franklin Gothic Medium" panose="020B0603020102020204" pitchFamily="34" charset="0"/>
                <a:cs typeface="Cambria Math"/>
              </a:rPr>
              <a:t>so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ambria Math"/>
              </a:rPr>
              <a:t> P(0) </a:t>
            </a:r>
            <a:r>
              <a:rPr lang="en-US" sz="2400" dirty="0">
                <a:solidFill>
                  <a:prstClr val="black"/>
                </a:solidFill>
                <a:latin typeface="Franklin Gothic Medium" panose="020B0603020102020204" pitchFamily="34" charset="0"/>
                <a:cs typeface="Cambria Math"/>
              </a:rPr>
              <a:t>is true.</a:t>
            </a:r>
            <a:endParaRPr lang="en-US" sz="2400" dirty="0">
              <a:latin typeface="+mn-lt"/>
              <a:cs typeface="Cambria Math"/>
            </a:endParaRP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Induction Hypothesis: 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Suppose that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is true for some   	  	                                     arbitrary integer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 ≥ 0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514350" indent="-457200">
              <a:buFont typeface="Arial" charset="0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Induction Step:  </a:t>
            </a:r>
          </a:p>
          <a:p>
            <a:pPr marL="57150" indent="0">
              <a:buNone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         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Goal:  Show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P(k+1),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i.e. show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  by IH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Adding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to both sides, we get: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	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Note that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2(2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)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So, we have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1 + 2 + …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+ 2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k+1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= 2</a:t>
            </a:r>
            <a:r>
              <a:rPr lang="en-US" sz="2400" baseline="30000" dirty="0">
                <a:solidFill>
                  <a:schemeClr val="bg1"/>
                </a:solidFill>
                <a:latin typeface="+mn-lt"/>
                <a:cs typeface="Calibri"/>
              </a:rPr>
              <a:t>k+2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 – 1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, which is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	exactly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P(k+1)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5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.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Thus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P(k)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is true for all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 ∈ℕ, by induction.</a:t>
            </a:r>
          </a:p>
        </p:txBody>
      </p:sp>
      <p:sp>
        <p:nvSpPr>
          <p:cNvPr id="10244" name="TextBox 3" hidden="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934075"/>
            <a:ext cx="2797175" cy="925513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Examples to show its true</a:t>
            </a:r>
          </a:p>
          <a:p>
            <a:pPr eaLnBrk="1" hangingPunct="1"/>
            <a:r>
              <a:rPr lang="en-US">
                <a:cs typeface="Arial" charset="0"/>
              </a:rPr>
              <a:t>P(0)</a:t>
            </a:r>
          </a:p>
          <a:p>
            <a:pPr eaLnBrk="1" hangingPunct="1"/>
            <a:r>
              <a:rPr lang="en-US">
                <a:cs typeface="Arial" charset="0"/>
              </a:rPr>
              <a:t>P(k) </a:t>
            </a:r>
            <a:r>
              <a:rPr lang="en-US">
                <a:latin typeface="Symbol" pitchFamily="18" charset="2"/>
                <a:cs typeface="Arial" charset="0"/>
                <a:sym typeface="Symbol" pitchFamily="18" charset="2"/>
              </a:rPr>
              <a:t></a:t>
            </a:r>
            <a:r>
              <a:rPr lang="en-US">
                <a:cs typeface="Arial" charset="0"/>
              </a:rPr>
              <a:t> P(k+1)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000" kern="0" dirty="0">
                    <a:solidFill>
                      <a:sysClr val="windowText" lastClr="000000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 + 2 + 4 + … + 2</m:t>
                    </m:r>
                    <m:r>
                      <a:rPr lang="en-US" sz="3000" i="1" kern="0" baseline="3000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 kern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30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– 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704" t="-1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8104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16440</TotalTime>
  <Words>10501</Words>
  <Application>Microsoft Macintosh PowerPoint</Application>
  <PresentationFormat>On-screen Show (4:3)</PresentationFormat>
  <Paragraphs>670</Paragraphs>
  <Slides>56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Cambria Math</vt:lpstr>
      <vt:lpstr>Consolas</vt:lpstr>
      <vt:lpstr>Franklin Gothic Medium</vt:lpstr>
      <vt:lpstr>Symbol</vt:lpstr>
      <vt:lpstr>Office Theme</vt:lpstr>
      <vt:lpstr>CSE 311: Foundations of Computing</vt:lpstr>
      <vt:lpstr>Last Time: New Inference Rule</vt:lpstr>
      <vt:lpstr>Last Time: Induction Is A Rule of Inference</vt:lpstr>
      <vt:lpstr>Last Time: Translating to an English Proof</vt:lpstr>
      <vt:lpstr>Last Time: Inductive Proofs In 5 Easy Steps</vt:lpstr>
      <vt:lpstr>What is 1 + 2 + 4 + … + 2n ?</vt:lpstr>
      <vt:lpstr>Prove 1 + 2 + 4 + … + 2n =2^(n+1)– 1</vt:lpstr>
      <vt:lpstr>Prove 1 + 2 + 4 + … + 2n =2^(n+1)– 1</vt:lpstr>
      <vt:lpstr>Prove 1 + 2 + 4 + … + 2n =2^(n+1)– 1</vt:lpstr>
      <vt:lpstr>Prove 1 + 2 + 4 + … + 2n =2^(n+1)– 1</vt:lpstr>
      <vt:lpstr>Prove 1 + 2 + 4 + … + 2n =2^(n+1)– 1</vt:lpstr>
      <vt:lpstr>Prove 1 + 2 + 4 + … + 2n =2^(n+1)– 1</vt:lpstr>
      <vt:lpstr>Prove 1 + 2 + 4 + … + 2n =2^(n+1)– 1</vt:lpstr>
      <vt:lpstr>Prove 1 + 2 + 4 + … + 2n =2^(n+1)– 1</vt:lpstr>
      <vt:lpstr>PowerPoint Presentation</vt:lpstr>
      <vt:lpstr>Prove  1 + 2 + 3 + … + n = n(n+1)/2</vt:lpstr>
      <vt:lpstr>Prove  1 + 2 + 3 + … + n = n(n+1)/2</vt:lpstr>
      <vt:lpstr>Prove  1 + 2 + 3 + … + n = n(n+1)/2</vt:lpstr>
      <vt:lpstr>Prove  1 + 2 + 3 + … + n = n(n+1)/2</vt:lpstr>
      <vt:lpstr>Prove  1 + 2 + 3 + … + n = n(n+1)/2</vt:lpstr>
      <vt:lpstr>Induction: Changing the start line </vt:lpstr>
      <vt:lpstr>Inductive Proofs In 5 Easy Steps</vt:lpstr>
      <vt:lpstr>Prove 3n≥n^2+3 for all n≥2</vt:lpstr>
      <vt:lpstr>Prove 3n≥n^2+3 for all n≥2</vt:lpstr>
      <vt:lpstr>Prove 3n≥n^2+3 for all n≥2</vt:lpstr>
      <vt:lpstr>Prove 3n≥n^2+3 for all n≥2</vt:lpstr>
      <vt:lpstr>Prove 3n≥n^2+3 for all n≥2</vt:lpstr>
      <vt:lpstr>Prove 3n≥n^2+3 for all n≥2</vt:lpstr>
      <vt:lpstr>Prove 3n≥n^2+3 for all n≥2</vt:lpstr>
      <vt:lpstr>Prove 3n≥n^2+3 for all n≥2</vt:lpstr>
      <vt:lpstr>Checkerboard Tiling</vt:lpstr>
      <vt:lpstr>Checkerboard Tiling</vt:lpstr>
      <vt:lpstr>Checkerboard Tiling</vt:lpstr>
      <vt:lpstr>Checkerboard Tiling</vt:lpstr>
      <vt:lpstr>Checkerboard Tiling</vt:lpstr>
      <vt:lpstr>Exercise: prove  ∑2_(j=1)^n▒1/(j(j+1))=n/(n+1)  for all n≥1</vt:lpstr>
      <vt:lpstr>Exercise: prove  ∑2_(j=1)^n▒1/(j(j+1))=n/(n+1)  for all n≥1</vt:lpstr>
      <vt:lpstr>Recall: Induction Rule of Inference</vt:lpstr>
      <vt:lpstr>Recall: Induction Rule of Inference</vt:lpstr>
      <vt:lpstr>Strong Induction</vt:lpstr>
      <vt:lpstr>Strong Induction</vt:lpstr>
      <vt:lpstr>Inductive Proofs In 5 Easy Steps</vt:lpstr>
      <vt:lpstr>Strong Inductive Proofs In 5 Easy Steps</vt:lpstr>
      <vt:lpstr>Recall: Fundamental Theorem of Arithmetic</vt:lpstr>
      <vt:lpstr>Every integer ≥2 is a product of (one or more) primes.</vt:lpstr>
      <vt:lpstr>Every integer ≥2 is a product of (one or more) primes.</vt:lpstr>
      <vt:lpstr>Every integer ≥2 is a product of (one or more) primes.</vt:lpstr>
      <vt:lpstr>Every integer ≥2 is a product of (one or more) primes.</vt:lpstr>
      <vt:lpstr>Every integer ≥2 is a product of (one or more) primes.</vt:lpstr>
      <vt:lpstr>Every integer ≥2 is a product of (one or more) primes.</vt:lpstr>
      <vt:lpstr>Every integer ≥2 is a product of (one or more) primes.</vt:lpstr>
      <vt:lpstr>Every integer ≥2 is a product of (one or more) primes.</vt:lpstr>
      <vt:lpstr>Every integer ≥2 is a product of (one or more) primes.</vt:lpstr>
      <vt:lpstr>Strong Induction is particularly useful when...</vt:lpstr>
      <vt:lpstr>Fast Exponentiation</vt:lpstr>
      <vt:lpstr>Strong Induction is particularly useful when...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311 (Fall 13)</dc:title>
  <dc:creator>James;R. Lee</dc:creator>
  <cp:lastModifiedBy>zat</cp:lastModifiedBy>
  <cp:revision>540</cp:revision>
  <cp:lastPrinted>2019-05-06T15:16:06Z</cp:lastPrinted>
  <dcterms:created xsi:type="dcterms:W3CDTF">2013-01-07T07:20:47Z</dcterms:created>
  <dcterms:modified xsi:type="dcterms:W3CDTF">2022-11-02T02:39:20Z</dcterms:modified>
</cp:coreProperties>
</file>